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1"/>
  </p:sldMasterIdLst>
  <p:notesMasterIdLst>
    <p:notesMasterId r:id="rId4"/>
  </p:notesMasterIdLst>
  <p:sldIdLst>
    <p:sldId id="263" r:id="rId2"/>
    <p:sldId id="264" r:id="rId3"/>
  </p:sldIdLst>
  <p:sldSz cx="6858000" cy="9144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451" autoAdjust="0"/>
  </p:normalViewPr>
  <p:slideViewPr>
    <p:cSldViewPr>
      <p:cViewPr varScale="1">
        <p:scale>
          <a:sx n="83" d="100"/>
          <a:sy n="83" d="100"/>
        </p:scale>
        <p:origin x="-1326" y="-84"/>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34951BDF-91E6-4438-A564-61C3F9E42A60}" type="datetimeFigureOut">
              <a:rPr kumimoji="1" lang="ja-JP" altLang="en-US" smtClean="0"/>
              <a:pPr/>
              <a:t>2013/11/5</a:t>
            </a:fld>
            <a:endParaRPr kumimoji="1" lang="ja-JP" altLang="en-US"/>
          </a:p>
        </p:txBody>
      </p:sp>
      <p:sp>
        <p:nvSpPr>
          <p:cNvPr id="4" name="スライド イメージ プレースホルダ 3"/>
          <p:cNvSpPr>
            <a:spLocks noGrp="1" noRot="1" noChangeAspect="1"/>
          </p:cNvSpPr>
          <p:nvPr>
            <p:ph type="sldImg" idx="2"/>
          </p:nvPr>
        </p:nvSpPr>
        <p:spPr>
          <a:xfrm>
            <a:off x="1979613" y="739775"/>
            <a:ext cx="2776537"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6D71A5CF-7596-4E8E-873F-063C4E396A6E}"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6D71A5CF-7596-4E8E-873F-063C4E396A6E}" type="slidenum">
              <a:rPr kumimoji="1" lang="ja-JP" altLang="en-US" smtClean="0"/>
              <a:pPr/>
              <a:t>2</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直線コネクタ 6"/>
          <p:cNvSpPr>
            <a:spLocks noChangeShapeType="1"/>
          </p:cNvSpPr>
          <p:nvPr/>
        </p:nvSpPr>
        <p:spPr bwMode="auto">
          <a:xfrm>
            <a:off x="385762" y="7133203"/>
            <a:ext cx="6472238" cy="3175"/>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タイトル 28"/>
          <p:cNvSpPr>
            <a:spLocks noGrp="1"/>
          </p:cNvSpPr>
          <p:nvPr>
            <p:ph type="ctrTitle"/>
          </p:nvPr>
        </p:nvSpPr>
        <p:spPr>
          <a:xfrm>
            <a:off x="285750" y="6471216"/>
            <a:ext cx="6343650" cy="1629833"/>
          </a:xfrm>
        </p:spPr>
        <p:txBody>
          <a:bodyPr anchor="t"/>
          <a:lstStyle/>
          <a:p>
            <a:r>
              <a:rPr kumimoji="0" lang="ja-JP" altLang="en-US" smtClean="0"/>
              <a:t>マスタ タイトルの書式設定</a:t>
            </a:r>
            <a:endParaRPr kumimoji="0" lang="en-US"/>
          </a:p>
        </p:txBody>
      </p:sp>
      <p:sp>
        <p:nvSpPr>
          <p:cNvPr id="9" name="サブタイトル 8"/>
          <p:cNvSpPr>
            <a:spLocks noGrp="1"/>
          </p:cNvSpPr>
          <p:nvPr>
            <p:ph type="subTitle" idx="1"/>
          </p:nvPr>
        </p:nvSpPr>
        <p:spPr>
          <a:xfrm>
            <a:off x="285750" y="5181600"/>
            <a:ext cx="6343650" cy="12192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16" name="日付プレースホルダ 15"/>
          <p:cNvSpPr>
            <a:spLocks noGrp="1"/>
          </p:cNvSpPr>
          <p:nvPr>
            <p:ph type="dt" sz="half" idx="10"/>
          </p:nvPr>
        </p:nvSpPr>
        <p:spPr/>
        <p:txBody>
          <a:bodyPr/>
          <a:lstStyle/>
          <a:p>
            <a:fld id="{40F59C3A-61E8-4267-932E-1DD3C438F170}" type="datetimeFigureOut">
              <a:rPr kumimoji="1" lang="ja-JP" altLang="en-US" smtClean="0"/>
              <a:pPr/>
              <a:t>2013/11/5</a:t>
            </a:fld>
            <a:endParaRPr kumimoji="1" lang="ja-JP" altLang="en-US"/>
          </a:p>
        </p:txBody>
      </p:sp>
      <p:sp>
        <p:nvSpPr>
          <p:cNvPr id="2" name="フッター プレースホルダ 1"/>
          <p:cNvSpPr>
            <a:spLocks noGrp="1"/>
          </p:cNvSpPr>
          <p:nvPr>
            <p:ph type="ftr" sz="quarter" idx="11"/>
          </p:nvPr>
        </p:nvSpPr>
        <p:spPr/>
        <p:txBody>
          <a:bodyPr/>
          <a:lstStyle/>
          <a:p>
            <a:endParaRPr kumimoji="1" lang="ja-JP" altLang="en-US"/>
          </a:p>
        </p:txBody>
      </p:sp>
      <p:sp>
        <p:nvSpPr>
          <p:cNvPr id="15" name="スライド番号プレースホルダ 14"/>
          <p:cNvSpPr>
            <a:spLocks noGrp="1"/>
          </p:cNvSpPr>
          <p:nvPr>
            <p:ph type="sldNum" sz="quarter" idx="12"/>
          </p:nvPr>
        </p:nvSpPr>
        <p:spPr>
          <a:xfrm>
            <a:off x="6172200" y="8631936"/>
            <a:ext cx="569214" cy="329184"/>
          </a:xfrm>
        </p:spPr>
        <p:txBody>
          <a:bodyPr/>
          <a:lstStyle/>
          <a:p>
            <a:fld id="{2C72FD89-182C-4D81-899A-31DCE966D6DF}"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40F59C3A-61E8-4267-932E-1DD3C438F170}" type="datetimeFigureOut">
              <a:rPr kumimoji="1" lang="ja-JP" altLang="en-US" smtClean="0"/>
              <a:pPr/>
              <a:t>2013/11/5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C72FD89-182C-4D81-899A-31DCE966D6DF}"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143500" y="732369"/>
            <a:ext cx="1371600" cy="7802033"/>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342900" y="732369"/>
            <a:ext cx="4686300" cy="7802033"/>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40F59C3A-61E8-4267-932E-1DD3C438F170}" type="datetimeFigureOut">
              <a:rPr kumimoji="1" lang="ja-JP" altLang="en-US" smtClean="0"/>
              <a:pPr/>
              <a:t>2013/11/5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C72FD89-182C-4D81-899A-31DCE966D6DF}"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2" name="タイトル 21"/>
          <p:cNvSpPr>
            <a:spLocks noGrp="1"/>
          </p:cNvSpPr>
          <p:nvPr>
            <p:ph type="title"/>
          </p:nvPr>
        </p:nvSpPr>
        <p:spPr/>
        <p:txBody>
          <a:bodyPr/>
          <a:lstStyle/>
          <a:p>
            <a:r>
              <a:rPr kumimoji="0" lang="ja-JP" altLang="en-US" smtClean="0"/>
              <a:t>マスタ タイトルの書式設定</a:t>
            </a:r>
            <a:endParaRPr kumimoji="0" lang="en-US"/>
          </a:p>
        </p:txBody>
      </p:sp>
      <p:sp>
        <p:nvSpPr>
          <p:cNvPr id="27" name="コンテンツ プレースホルダ 26"/>
          <p:cNvSpPr>
            <a:spLocks noGrp="1"/>
          </p:cNvSpPr>
          <p:nvPr>
            <p:ph idx="1"/>
          </p:nvPr>
        </p:nvSpPr>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5" name="日付プレースホルダ 24"/>
          <p:cNvSpPr>
            <a:spLocks noGrp="1"/>
          </p:cNvSpPr>
          <p:nvPr>
            <p:ph type="dt" sz="half" idx="10"/>
          </p:nvPr>
        </p:nvSpPr>
        <p:spPr/>
        <p:txBody>
          <a:bodyPr/>
          <a:lstStyle/>
          <a:p>
            <a:fld id="{40F59C3A-61E8-4267-932E-1DD3C438F170}" type="datetimeFigureOut">
              <a:rPr kumimoji="1" lang="ja-JP" altLang="en-US" smtClean="0"/>
              <a:pPr/>
              <a:t>2013/11/5</a:t>
            </a:fld>
            <a:endParaRPr kumimoji="1" lang="ja-JP" altLang="en-US"/>
          </a:p>
        </p:txBody>
      </p:sp>
      <p:sp>
        <p:nvSpPr>
          <p:cNvPr id="19" name="フッター プレースホルダ 18"/>
          <p:cNvSpPr>
            <a:spLocks noGrp="1"/>
          </p:cNvSpPr>
          <p:nvPr>
            <p:ph type="ftr" sz="quarter" idx="11"/>
          </p:nvPr>
        </p:nvSpPr>
        <p:spPr>
          <a:xfrm>
            <a:off x="2686050" y="101601"/>
            <a:ext cx="2171700" cy="385233"/>
          </a:xfrm>
        </p:spPr>
        <p:txBody>
          <a:bodyPr/>
          <a:lstStyle/>
          <a:p>
            <a:endParaRPr kumimoji="1" lang="ja-JP" altLang="en-US"/>
          </a:p>
        </p:txBody>
      </p:sp>
      <p:sp>
        <p:nvSpPr>
          <p:cNvPr id="16" name="スライド番号プレースホルダ 15"/>
          <p:cNvSpPr>
            <a:spLocks noGrp="1"/>
          </p:cNvSpPr>
          <p:nvPr>
            <p:ph type="sldNum" sz="quarter" idx="12"/>
          </p:nvPr>
        </p:nvSpPr>
        <p:spPr>
          <a:xfrm>
            <a:off x="6172200" y="8631936"/>
            <a:ext cx="569214" cy="329184"/>
          </a:xfrm>
        </p:spPr>
        <p:txBody>
          <a:bodyPr/>
          <a:lstStyle/>
          <a:p>
            <a:fld id="{2C72FD89-182C-4D81-899A-31DCE966D6DF}"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3">
        <a:schemeClr val="bg2"/>
      </p:bgRef>
    </p:bg>
    <p:spTree>
      <p:nvGrpSpPr>
        <p:cNvPr id="1" name=""/>
        <p:cNvGrpSpPr/>
        <p:nvPr/>
      </p:nvGrpSpPr>
      <p:grpSpPr>
        <a:xfrm>
          <a:off x="0" y="0"/>
          <a:ext cx="0" cy="0"/>
          <a:chOff x="0" y="0"/>
          <a:chExt cx="0" cy="0"/>
        </a:xfrm>
      </p:grpSpPr>
      <p:sp>
        <p:nvSpPr>
          <p:cNvPr id="7" name="直線コネクタ 6"/>
          <p:cNvSpPr>
            <a:spLocks noChangeShapeType="1"/>
          </p:cNvSpPr>
          <p:nvPr/>
        </p:nvSpPr>
        <p:spPr bwMode="auto">
          <a:xfrm>
            <a:off x="385762" y="4593203"/>
            <a:ext cx="6472238" cy="3175"/>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テキスト プレースホルダ 5"/>
          <p:cNvSpPr>
            <a:spLocks noGrp="1"/>
          </p:cNvSpPr>
          <p:nvPr>
            <p:ph type="body" idx="1"/>
          </p:nvPr>
        </p:nvSpPr>
        <p:spPr>
          <a:xfrm>
            <a:off x="285750" y="2235200"/>
            <a:ext cx="6343650" cy="16256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19" name="日付プレースホルダ 18"/>
          <p:cNvSpPr>
            <a:spLocks noGrp="1"/>
          </p:cNvSpPr>
          <p:nvPr>
            <p:ph type="dt" sz="half" idx="10"/>
          </p:nvPr>
        </p:nvSpPr>
        <p:spPr/>
        <p:txBody>
          <a:bodyPr/>
          <a:lstStyle/>
          <a:p>
            <a:fld id="{40F59C3A-61E8-4267-932E-1DD3C438F170}" type="datetimeFigureOut">
              <a:rPr kumimoji="1" lang="ja-JP" altLang="en-US" smtClean="0"/>
              <a:pPr/>
              <a:t>2013/11/5</a:t>
            </a:fld>
            <a:endParaRPr kumimoji="1" lang="ja-JP" altLang="en-US"/>
          </a:p>
        </p:txBody>
      </p:sp>
      <p:sp>
        <p:nvSpPr>
          <p:cNvPr id="11" name="フッター プレースホルダ 10"/>
          <p:cNvSpPr>
            <a:spLocks noGrp="1"/>
          </p:cNvSpPr>
          <p:nvPr>
            <p:ph type="ftr" sz="quarter" idx="11"/>
          </p:nvPr>
        </p:nvSpPr>
        <p:spPr/>
        <p:txBody>
          <a:bodyPr/>
          <a:lstStyle/>
          <a:p>
            <a:endParaRPr kumimoji="1" lang="ja-JP" altLang="en-US"/>
          </a:p>
        </p:txBody>
      </p:sp>
      <p:sp>
        <p:nvSpPr>
          <p:cNvPr id="16" name="スライド番号プレースホルダ 15"/>
          <p:cNvSpPr>
            <a:spLocks noGrp="1"/>
          </p:cNvSpPr>
          <p:nvPr>
            <p:ph type="sldNum" sz="quarter" idx="12"/>
          </p:nvPr>
        </p:nvSpPr>
        <p:spPr/>
        <p:txBody>
          <a:bodyPr/>
          <a:lstStyle/>
          <a:p>
            <a:fld id="{2C72FD89-182C-4D81-899A-31DCE966D6DF}" type="slidenum">
              <a:rPr kumimoji="1" lang="ja-JP" altLang="en-US" smtClean="0"/>
              <a:pPr/>
              <a:t>&lt;#&gt;</a:t>
            </a:fld>
            <a:endParaRPr kumimoji="1" lang="ja-JP" altLang="en-US"/>
          </a:p>
        </p:txBody>
      </p:sp>
      <p:sp>
        <p:nvSpPr>
          <p:cNvPr id="8" name="タイトル 7"/>
          <p:cNvSpPr>
            <a:spLocks noGrp="1"/>
          </p:cNvSpPr>
          <p:nvPr>
            <p:ph type="title"/>
          </p:nvPr>
        </p:nvSpPr>
        <p:spPr>
          <a:xfrm>
            <a:off x="135356" y="3929447"/>
            <a:ext cx="6515100" cy="1579767"/>
          </a:xfrm>
        </p:spPr>
        <p:txBody>
          <a:bodyPr rtlCol="0" anchor="t"/>
          <a:lstStyle>
            <a:lvl1pPr algn="r">
              <a:defRPr/>
            </a:lvl1pPr>
          </a:lstStyle>
          <a:p>
            <a:r>
              <a:rPr kumimoji="0" lang="ja-JP" altLang="en-US" smtClean="0"/>
              <a:t>マスタ タイトルの書式設定</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0" name="タイトル 19"/>
          <p:cNvSpPr>
            <a:spLocks noGrp="1"/>
          </p:cNvSpPr>
          <p:nvPr>
            <p:ph type="title"/>
          </p:nvPr>
        </p:nvSpPr>
        <p:spPr>
          <a:xfrm>
            <a:off x="226314" y="609600"/>
            <a:ext cx="6515100" cy="1121664"/>
          </a:xfrm>
        </p:spPr>
        <p:txBody>
          <a:bodyPr/>
          <a:lstStyle/>
          <a:p>
            <a:r>
              <a:rPr kumimoji="0" lang="ja-JP" altLang="en-US" smtClean="0"/>
              <a:t>マスタ タイトルの書式設定</a:t>
            </a:r>
            <a:endParaRPr kumimoji="0" lang="en-US"/>
          </a:p>
        </p:txBody>
      </p:sp>
      <p:sp>
        <p:nvSpPr>
          <p:cNvPr id="14" name="コンテンツ プレースホルダ 13"/>
          <p:cNvSpPr>
            <a:spLocks noGrp="1"/>
          </p:cNvSpPr>
          <p:nvPr>
            <p:ph sz="half" idx="1"/>
          </p:nvPr>
        </p:nvSpPr>
        <p:spPr>
          <a:xfrm>
            <a:off x="228600" y="2133600"/>
            <a:ext cx="3143250" cy="6299200"/>
          </a:xfrm>
        </p:spPr>
        <p:txBody>
          <a:bodyPr/>
          <a:lstStyle>
            <a:lvl1pPr>
              <a:defRPr sz="2800"/>
            </a:lvl1pPr>
            <a:lvl2pPr>
              <a:defRPr sz="2400"/>
            </a:lvl2pPr>
            <a:lvl3pPr>
              <a:defRPr sz="20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 12"/>
          <p:cNvSpPr>
            <a:spLocks noGrp="1"/>
          </p:cNvSpPr>
          <p:nvPr>
            <p:ph sz="half" idx="2"/>
          </p:nvPr>
        </p:nvSpPr>
        <p:spPr>
          <a:xfrm>
            <a:off x="3486150" y="2133600"/>
            <a:ext cx="3257550" cy="6299200"/>
          </a:xfrm>
        </p:spPr>
        <p:txBody>
          <a:bodyPr/>
          <a:lstStyle>
            <a:lvl1pPr>
              <a:defRPr sz="2800"/>
            </a:lvl1pPr>
            <a:lvl2pPr>
              <a:defRPr sz="2400"/>
            </a:lvl2pPr>
            <a:lvl3pPr>
              <a:defRPr sz="20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1" name="日付プレースホルダ 20"/>
          <p:cNvSpPr>
            <a:spLocks noGrp="1"/>
          </p:cNvSpPr>
          <p:nvPr>
            <p:ph type="dt" sz="half" idx="10"/>
          </p:nvPr>
        </p:nvSpPr>
        <p:spPr/>
        <p:txBody>
          <a:bodyPr/>
          <a:lstStyle/>
          <a:p>
            <a:fld id="{40F59C3A-61E8-4267-932E-1DD3C438F170}" type="datetimeFigureOut">
              <a:rPr kumimoji="1" lang="ja-JP" altLang="en-US" smtClean="0"/>
              <a:pPr/>
              <a:t>2013/11/5</a:t>
            </a:fld>
            <a:endParaRPr kumimoji="1" lang="ja-JP" altLang="en-US"/>
          </a:p>
        </p:txBody>
      </p:sp>
      <p:sp>
        <p:nvSpPr>
          <p:cNvPr id="10" name="フッター プレースホルダ 9"/>
          <p:cNvSpPr>
            <a:spLocks noGrp="1"/>
          </p:cNvSpPr>
          <p:nvPr>
            <p:ph type="ftr" sz="quarter" idx="11"/>
          </p:nvPr>
        </p:nvSpPr>
        <p:spPr/>
        <p:txBody>
          <a:bodyPr/>
          <a:lstStyle/>
          <a:p>
            <a:endParaRPr kumimoji="1" lang="ja-JP" altLang="en-US"/>
          </a:p>
        </p:txBody>
      </p:sp>
      <p:sp>
        <p:nvSpPr>
          <p:cNvPr id="31" name="スライド番号プレースホルダ 30"/>
          <p:cNvSpPr>
            <a:spLocks noGrp="1"/>
          </p:cNvSpPr>
          <p:nvPr>
            <p:ph type="sldNum" sz="quarter" idx="12"/>
          </p:nvPr>
        </p:nvSpPr>
        <p:spPr/>
        <p:txBody>
          <a:bodyPr/>
          <a:lstStyle/>
          <a:p>
            <a:fld id="{2C72FD89-182C-4D81-899A-31DCE966D6DF}"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9" name="タイトル 28"/>
          <p:cNvSpPr>
            <a:spLocks noGrp="1"/>
          </p:cNvSpPr>
          <p:nvPr>
            <p:ph type="title"/>
          </p:nvPr>
        </p:nvSpPr>
        <p:spPr>
          <a:xfrm>
            <a:off x="228600" y="7213600"/>
            <a:ext cx="6457950" cy="1176867"/>
          </a:xfrm>
        </p:spPr>
        <p:txBody>
          <a:bodyPr anchor="ctr"/>
          <a:lstStyle>
            <a:lvl1pPr>
              <a:defRPr/>
            </a:lvl1p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211083" y="889000"/>
            <a:ext cx="3217917" cy="853016"/>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25" name="テキスト プレースホルダ 24"/>
          <p:cNvSpPr>
            <a:spLocks noGrp="1"/>
          </p:cNvSpPr>
          <p:nvPr>
            <p:ph type="body" sz="half" idx="3"/>
          </p:nvPr>
        </p:nvSpPr>
        <p:spPr>
          <a:xfrm>
            <a:off x="3483769" y="889000"/>
            <a:ext cx="3219181" cy="853016"/>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quarter" idx="2"/>
          </p:nvPr>
        </p:nvSpPr>
        <p:spPr>
          <a:xfrm>
            <a:off x="211083" y="1754717"/>
            <a:ext cx="3217917" cy="5255684"/>
          </a:xfrm>
        </p:spPr>
        <p:txBody>
          <a:bodyPr/>
          <a:lstStyle>
            <a:lvl1pPr>
              <a:defRPr sz="24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8" name="コンテンツ プレースホルダ 27"/>
          <p:cNvSpPr>
            <a:spLocks noGrp="1"/>
          </p:cNvSpPr>
          <p:nvPr>
            <p:ph sz="quarter" idx="4"/>
          </p:nvPr>
        </p:nvSpPr>
        <p:spPr>
          <a:xfrm>
            <a:off x="3486548" y="1754717"/>
            <a:ext cx="3216402" cy="5255684"/>
          </a:xfrm>
        </p:spPr>
        <p:txBody>
          <a:bodyPr/>
          <a:lstStyle>
            <a:lvl1pPr>
              <a:defRPr sz="24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0" name="日付プレースホルダ 9"/>
          <p:cNvSpPr>
            <a:spLocks noGrp="1"/>
          </p:cNvSpPr>
          <p:nvPr>
            <p:ph type="dt" sz="half" idx="10"/>
          </p:nvPr>
        </p:nvSpPr>
        <p:spPr/>
        <p:txBody>
          <a:bodyPr/>
          <a:lstStyle/>
          <a:p>
            <a:fld id="{40F59C3A-61E8-4267-932E-1DD3C438F170}" type="datetimeFigureOut">
              <a:rPr kumimoji="1" lang="ja-JP" altLang="en-US" smtClean="0"/>
              <a:pPr/>
              <a:t>2013/11/5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a:xfrm>
            <a:off x="6172200" y="8636000"/>
            <a:ext cx="571500" cy="329184"/>
          </a:xfrm>
        </p:spPr>
        <p:txBody>
          <a:bodyPr/>
          <a:lstStyle/>
          <a:p>
            <a:fld id="{2C72FD89-182C-4D81-899A-31DCE966D6DF}" type="slidenum">
              <a:rPr kumimoji="1" lang="ja-JP" altLang="en-US" smtClean="0"/>
              <a:pPr/>
              <a:t>&lt;#&gt;</a:t>
            </a:fld>
            <a:endParaRPr kumimoji="1" lang="ja-JP" altLang="en-US"/>
          </a:p>
        </p:txBody>
      </p:sp>
      <p:sp>
        <p:nvSpPr>
          <p:cNvPr id="11" name="直線コネクタ 10"/>
          <p:cNvSpPr>
            <a:spLocks noChangeShapeType="1"/>
          </p:cNvSpPr>
          <p:nvPr/>
        </p:nvSpPr>
        <p:spPr bwMode="auto">
          <a:xfrm>
            <a:off x="385762" y="8026401"/>
            <a:ext cx="6472238" cy="3175"/>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30" name="タイトル 29"/>
          <p:cNvSpPr>
            <a:spLocks noGrp="1"/>
          </p:cNvSpPr>
          <p:nvPr>
            <p:ph type="title"/>
          </p:nvPr>
        </p:nvSpPr>
        <p:spPr>
          <a:xfrm>
            <a:off x="226314" y="609600"/>
            <a:ext cx="6515100" cy="1121664"/>
          </a:xfrm>
        </p:spPr>
        <p:txBody>
          <a:bodyPr/>
          <a:lstStyle/>
          <a:p>
            <a:r>
              <a:rPr kumimoji="0" lang="ja-JP" altLang="en-US" smtClean="0"/>
              <a:t>マスタ タイトルの書式設定</a:t>
            </a:r>
            <a:endParaRPr kumimoji="0" lang="en-US"/>
          </a:p>
        </p:txBody>
      </p:sp>
      <p:sp>
        <p:nvSpPr>
          <p:cNvPr id="12" name="日付プレースホルダ 11"/>
          <p:cNvSpPr>
            <a:spLocks noGrp="1"/>
          </p:cNvSpPr>
          <p:nvPr>
            <p:ph type="dt" sz="half" idx="10"/>
          </p:nvPr>
        </p:nvSpPr>
        <p:spPr/>
        <p:txBody>
          <a:bodyPr/>
          <a:lstStyle/>
          <a:p>
            <a:fld id="{40F59C3A-61E8-4267-932E-1DD3C438F170}" type="datetimeFigureOut">
              <a:rPr kumimoji="1" lang="ja-JP" altLang="en-US" smtClean="0"/>
              <a:pPr/>
              <a:t>2013/11/5</a:t>
            </a:fld>
            <a:endParaRPr kumimoji="1" lang="ja-JP" altLang="en-US"/>
          </a:p>
        </p:txBody>
      </p:sp>
      <p:sp>
        <p:nvSpPr>
          <p:cNvPr id="21" name="フッター プレースホルダ 20"/>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C72FD89-182C-4D81-899A-31DCE966D6DF}"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3" name="日付プレースホルダ 2"/>
          <p:cNvSpPr>
            <a:spLocks noGrp="1"/>
          </p:cNvSpPr>
          <p:nvPr>
            <p:ph type="dt" sz="half" idx="10"/>
          </p:nvPr>
        </p:nvSpPr>
        <p:spPr/>
        <p:txBody>
          <a:bodyPr/>
          <a:lstStyle/>
          <a:p>
            <a:fld id="{40F59C3A-61E8-4267-932E-1DD3C438F170}" type="datetimeFigureOut">
              <a:rPr kumimoji="1" lang="ja-JP" altLang="en-US" smtClean="0"/>
              <a:pPr/>
              <a:t>2013/11/5</a:t>
            </a:fld>
            <a:endParaRPr kumimoji="1" lang="ja-JP" altLang="en-US"/>
          </a:p>
        </p:txBody>
      </p:sp>
      <p:sp>
        <p:nvSpPr>
          <p:cNvPr id="24" name="フッター プレースホルダ 23"/>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2C72FD89-182C-4D81-899A-31DCE966D6DF}"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8" name="直線コネクタ 7"/>
          <p:cNvSpPr>
            <a:spLocks noChangeShapeType="1"/>
          </p:cNvSpPr>
          <p:nvPr/>
        </p:nvSpPr>
        <p:spPr bwMode="auto">
          <a:xfrm>
            <a:off x="385762" y="7798823"/>
            <a:ext cx="6472238" cy="3175"/>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タイトル 11"/>
          <p:cNvSpPr>
            <a:spLocks noGrp="1"/>
          </p:cNvSpPr>
          <p:nvPr>
            <p:ph type="title"/>
          </p:nvPr>
        </p:nvSpPr>
        <p:spPr>
          <a:xfrm>
            <a:off x="342900" y="7315200"/>
            <a:ext cx="6343650" cy="694267"/>
          </a:xfrm>
        </p:spPr>
        <p:txBody>
          <a:bodyPr anchor="ctr"/>
          <a:lstStyle>
            <a:lvl1pPr algn="l">
              <a:buNone/>
              <a:defRPr sz="2000" b="1"/>
            </a:lvl1pPr>
          </a:lstStyle>
          <a:p>
            <a:r>
              <a:rPr kumimoji="0" lang="ja-JP" altLang="en-US" smtClean="0"/>
              <a:t>マスタ タイトルの書式設定</a:t>
            </a:r>
            <a:endParaRPr kumimoji="0" lang="en-US"/>
          </a:p>
        </p:txBody>
      </p:sp>
      <p:sp>
        <p:nvSpPr>
          <p:cNvPr id="26" name="テキスト プレースホルダ 25"/>
          <p:cNvSpPr>
            <a:spLocks noGrp="1"/>
          </p:cNvSpPr>
          <p:nvPr>
            <p:ph type="body" idx="2"/>
          </p:nvPr>
        </p:nvSpPr>
        <p:spPr>
          <a:xfrm>
            <a:off x="342900" y="812800"/>
            <a:ext cx="2256235" cy="64008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14" name="コンテンツ プレースホルダ 13"/>
          <p:cNvSpPr>
            <a:spLocks noGrp="1"/>
          </p:cNvSpPr>
          <p:nvPr>
            <p:ph sz="half" idx="1"/>
          </p:nvPr>
        </p:nvSpPr>
        <p:spPr>
          <a:xfrm>
            <a:off x="2681287" y="812800"/>
            <a:ext cx="4005263" cy="6400800"/>
          </a:xfrm>
        </p:spPr>
        <p:txBody>
          <a:bodyPr/>
          <a:lstStyle>
            <a:lvl1pPr>
              <a:defRPr sz="3200"/>
            </a:lvl1pPr>
            <a:lvl2pPr>
              <a:defRPr sz="2800"/>
            </a:lvl2pPr>
            <a:lvl3pPr>
              <a:defRPr sz="2400"/>
            </a:lvl3pPr>
            <a:lvl4pPr>
              <a:defRPr sz="2000"/>
            </a:lvl4pPr>
            <a:lvl5pPr>
              <a:defRPr sz="20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5" name="日付プレースホルダ 24"/>
          <p:cNvSpPr>
            <a:spLocks noGrp="1"/>
          </p:cNvSpPr>
          <p:nvPr>
            <p:ph type="dt" sz="half" idx="10"/>
          </p:nvPr>
        </p:nvSpPr>
        <p:spPr/>
        <p:txBody>
          <a:bodyPr/>
          <a:lstStyle/>
          <a:p>
            <a:fld id="{40F59C3A-61E8-4267-932E-1DD3C438F170}" type="datetimeFigureOut">
              <a:rPr kumimoji="1" lang="ja-JP" altLang="en-US" smtClean="0"/>
              <a:pPr/>
              <a:t>2013/11/5</a:t>
            </a:fld>
            <a:endParaRPr kumimoji="1" lang="ja-JP" altLang="en-US"/>
          </a:p>
        </p:txBody>
      </p:sp>
      <p:sp>
        <p:nvSpPr>
          <p:cNvPr id="29" name="フッター プレースホルダ 28"/>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2C72FD89-182C-4D81-899A-31DCE966D6DF}"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13" name="図プレースホルダ 12"/>
          <p:cNvSpPr>
            <a:spLocks noGrp="1"/>
          </p:cNvSpPr>
          <p:nvPr>
            <p:ph type="pic" idx="1"/>
          </p:nvPr>
        </p:nvSpPr>
        <p:spPr>
          <a:xfrm>
            <a:off x="2628900" y="822179"/>
            <a:ext cx="3771900" cy="48768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ja-JP" altLang="en-US" smtClean="0"/>
              <a:t>アイコンをクリックして図を追加</a:t>
            </a:r>
            <a:endParaRPr kumimoji="0" lang="en-US" dirty="0"/>
          </a:p>
        </p:txBody>
      </p:sp>
      <p:sp>
        <p:nvSpPr>
          <p:cNvPr id="7" name="日付プレースホルダ 6"/>
          <p:cNvSpPr>
            <a:spLocks noGrp="1"/>
          </p:cNvSpPr>
          <p:nvPr>
            <p:ph type="dt" sz="half" idx="10"/>
          </p:nvPr>
        </p:nvSpPr>
        <p:spPr/>
        <p:txBody>
          <a:bodyPr/>
          <a:lstStyle/>
          <a:p>
            <a:fld id="{40F59C3A-61E8-4267-932E-1DD3C438F170}" type="datetimeFigureOut">
              <a:rPr kumimoji="1" lang="ja-JP" altLang="en-US" smtClean="0"/>
              <a:pPr/>
              <a:t>2013/11/5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31" name="スライド番号プレースホルダ 30"/>
          <p:cNvSpPr>
            <a:spLocks noGrp="1"/>
          </p:cNvSpPr>
          <p:nvPr>
            <p:ph type="sldNum" sz="quarter" idx="12"/>
          </p:nvPr>
        </p:nvSpPr>
        <p:spPr/>
        <p:txBody>
          <a:bodyPr/>
          <a:lstStyle/>
          <a:p>
            <a:fld id="{2C72FD89-182C-4D81-899A-31DCE966D6DF}" type="slidenum">
              <a:rPr kumimoji="1" lang="ja-JP" altLang="en-US" smtClean="0"/>
              <a:pPr/>
              <a:t>&lt;#&gt;</a:t>
            </a:fld>
            <a:endParaRPr kumimoji="1" lang="ja-JP" altLang="en-US"/>
          </a:p>
        </p:txBody>
      </p:sp>
      <p:sp>
        <p:nvSpPr>
          <p:cNvPr id="17" name="タイトル 16"/>
          <p:cNvSpPr>
            <a:spLocks noGrp="1"/>
          </p:cNvSpPr>
          <p:nvPr>
            <p:ph type="title"/>
          </p:nvPr>
        </p:nvSpPr>
        <p:spPr>
          <a:xfrm>
            <a:off x="285750" y="6658347"/>
            <a:ext cx="4400550" cy="696384"/>
          </a:xfrm>
        </p:spPr>
        <p:txBody>
          <a:bodyPr anchor="ctr"/>
          <a:lstStyle>
            <a:lvl1pPr algn="l">
              <a:buNone/>
              <a:defRPr sz="2000" b="1"/>
            </a:lvl1pPr>
          </a:lstStyle>
          <a:p>
            <a:r>
              <a:rPr kumimoji="0" lang="ja-JP" altLang="en-US" smtClean="0"/>
              <a:t>マスタ タイトルの書式設定</a:t>
            </a:r>
            <a:endParaRPr kumimoji="0" lang="en-US"/>
          </a:p>
        </p:txBody>
      </p:sp>
      <p:sp>
        <p:nvSpPr>
          <p:cNvPr id="26" name="テキスト プレースホルダ 25"/>
          <p:cNvSpPr>
            <a:spLocks noGrp="1"/>
          </p:cNvSpPr>
          <p:nvPr>
            <p:ph type="body" sz="half" idx="2"/>
          </p:nvPr>
        </p:nvSpPr>
        <p:spPr>
          <a:xfrm>
            <a:off x="285750" y="7377624"/>
            <a:ext cx="4400550" cy="1024467"/>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直線コネクタ 6"/>
          <p:cNvSpPr>
            <a:spLocks noChangeShapeType="1"/>
          </p:cNvSpPr>
          <p:nvPr/>
        </p:nvSpPr>
        <p:spPr bwMode="auto">
          <a:xfrm>
            <a:off x="385762" y="1401198"/>
            <a:ext cx="6472238" cy="3175"/>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テキスト プレースホルダ 7"/>
          <p:cNvSpPr>
            <a:spLocks noGrp="1"/>
          </p:cNvSpPr>
          <p:nvPr>
            <p:ph type="body" idx="1"/>
          </p:nvPr>
        </p:nvSpPr>
        <p:spPr>
          <a:xfrm>
            <a:off x="228600" y="2072217"/>
            <a:ext cx="6515100" cy="6034617"/>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1" name="日付プレースホルダ 10"/>
          <p:cNvSpPr>
            <a:spLocks noGrp="1"/>
          </p:cNvSpPr>
          <p:nvPr>
            <p:ph type="dt" sz="half" idx="2"/>
          </p:nvPr>
        </p:nvSpPr>
        <p:spPr>
          <a:xfrm>
            <a:off x="4857750" y="101601"/>
            <a:ext cx="1885950" cy="385233"/>
          </a:xfrm>
          <a:prstGeom prst="rect">
            <a:avLst/>
          </a:prstGeom>
        </p:spPr>
        <p:txBody>
          <a:bodyPr vert="horz"/>
          <a:lstStyle>
            <a:lvl1pPr algn="l" eaLnBrk="1" latinLnBrk="0" hangingPunct="1">
              <a:defRPr kumimoji="0" sz="1200">
                <a:solidFill>
                  <a:schemeClr val="accent1">
                    <a:shade val="75000"/>
                  </a:schemeClr>
                </a:solidFill>
              </a:defRPr>
            </a:lvl1pPr>
          </a:lstStyle>
          <a:p>
            <a:fld id="{40F59C3A-61E8-4267-932E-1DD3C438F170}" type="datetimeFigureOut">
              <a:rPr kumimoji="1" lang="ja-JP" altLang="en-US" smtClean="0"/>
              <a:pPr/>
              <a:t>2013/11/5</a:t>
            </a:fld>
            <a:endParaRPr kumimoji="1" lang="ja-JP" altLang="en-US"/>
          </a:p>
        </p:txBody>
      </p:sp>
      <p:sp>
        <p:nvSpPr>
          <p:cNvPr id="28" name="フッター プレースホルダ 27"/>
          <p:cNvSpPr>
            <a:spLocks noGrp="1"/>
          </p:cNvSpPr>
          <p:nvPr>
            <p:ph type="ftr" sz="quarter" idx="3"/>
          </p:nvPr>
        </p:nvSpPr>
        <p:spPr>
          <a:xfrm>
            <a:off x="2343150" y="101601"/>
            <a:ext cx="2514600" cy="385233"/>
          </a:xfrm>
          <a:prstGeom prst="rect">
            <a:avLst/>
          </a:prstGeom>
        </p:spPr>
        <p:txBody>
          <a:bodyPr vert="horz"/>
          <a:lstStyle>
            <a:lvl1pPr algn="r" eaLnBrk="1" latinLnBrk="0" hangingPunct="1">
              <a:defRPr kumimoji="0" sz="1200">
                <a:solidFill>
                  <a:schemeClr val="accent1">
                    <a:shade val="75000"/>
                  </a:schemeClr>
                </a:solidFill>
              </a:defRPr>
            </a:lvl1pPr>
          </a:lstStyle>
          <a:p>
            <a:endParaRPr kumimoji="1" lang="ja-JP" altLang="en-US"/>
          </a:p>
        </p:txBody>
      </p:sp>
      <p:sp>
        <p:nvSpPr>
          <p:cNvPr id="5" name="スライド番号プレースホルダ 4"/>
          <p:cNvSpPr>
            <a:spLocks noGrp="1"/>
          </p:cNvSpPr>
          <p:nvPr>
            <p:ph type="sldNum" sz="quarter" idx="4"/>
          </p:nvPr>
        </p:nvSpPr>
        <p:spPr>
          <a:xfrm>
            <a:off x="6172200" y="8636001"/>
            <a:ext cx="571500" cy="325967"/>
          </a:xfrm>
          <a:prstGeom prst="rect">
            <a:avLst/>
          </a:prstGeom>
        </p:spPr>
        <p:txBody>
          <a:bodyPr vert="horz"/>
          <a:lstStyle>
            <a:lvl1pPr algn="r" eaLnBrk="1" latinLnBrk="0" hangingPunct="1">
              <a:defRPr kumimoji="0" sz="1200">
                <a:solidFill>
                  <a:schemeClr val="accent1">
                    <a:shade val="75000"/>
                  </a:schemeClr>
                </a:solidFill>
              </a:defRPr>
            </a:lvl1pPr>
          </a:lstStyle>
          <a:p>
            <a:fld id="{2C72FD89-182C-4D81-899A-31DCE966D6DF}" type="slidenum">
              <a:rPr kumimoji="1" lang="ja-JP" altLang="en-US" smtClean="0"/>
              <a:pPr/>
              <a:t>&lt;#&gt;</a:t>
            </a:fld>
            <a:endParaRPr kumimoji="1" lang="ja-JP" altLang="en-US"/>
          </a:p>
        </p:txBody>
      </p:sp>
      <p:sp>
        <p:nvSpPr>
          <p:cNvPr id="10" name="タイトル プレースホルダ 9"/>
          <p:cNvSpPr>
            <a:spLocks noGrp="1"/>
          </p:cNvSpPr>
          <p:nvPr>
            <p:ph type="title"/>
          </p:nvPr>
        </p:nvSpPr>
        <p:spPr>
          <a:xfrm>
            <a:off x="228600" y="609600"/>
            <a:ext cx="6515100" cy="1117600"/>
          </a:xfrm>
          <a:prstGeom prst="rect">
            <a:avLst/>
          </a:prstGeom>
        </p:spPr>
        <p:txBody>
          <a:bodyPr vert="horz" anchor="ctr">
            <a:normAutofit/>
          </a:bodyPr>
          <a:lstStyle/>
          <a:p>
            <a:r>
              <a:rPr kumimoji="0" lang="ja-JP" altLang="en-US" smtClean="0"/>
              <a:t>マスタ タイトルの書式設定</a:t>
            </a:r>
            <a:endParaRPr kumimoji="0" lang="en-US"/>
          </a:p>
        </p:txBody>
      </p:sp>
      <p:sp>
        <p:nvSpPr>
          <p:cNvPr id="9" name="直線コネクタ 8"/>
          <p:cNvSpPr>
            <a:spLocks noChangeShapeType="1"/>
          </p:cNvSpPr>
          <p:nvPr/>
        </p:nvSpPr>
        <p:spPr bwMode="auto">
          <a:xfrm>
            <a:off x="385762" y="1401198"/>
            <a:ext cx="6472238" cy="3175"/>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直線コネクタ 11"/>
          <p:cNvSpPr>
            <a:spLocks noChangeShapeType="1"/>
          </p:cNvSpPr>
          <p:nvPr/>
        </p:nvSpPr>
        <p:spPr bwMode="auto">
          <a:xfrm>
            <a:off x="385762" y="1410649"/>
            <a:ext cx="6472238" cy="3175"/>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txStyles>
    <p:titleStyle>
      <a:lvl1pPr algn="l" rtl="0" eaLnBrk="1" latinLnBrk="0" hangingPunct="1">
        <a:spcBef>
          <a:spcPct val="0"/>
        </a:spcBef>
        <a:buNone/>
        <a:defRPr kumimoji="1"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1"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1"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1"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1"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1"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1"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1"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1"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1" sz="1400" kern="1200" baseline="0">
          <a:solidFill>
            <a:schemeClr val="tx2"/>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hyperlink" Target="mailto:jcssevent@nite.go.jp" TargetMode="External"/><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正方形/長方形 22"/>
          <p:cNvSpPr/>
          <p:nvPr/>
        </p:nvSpPr>
        <p:spPr>
          <a:xfrm>
            <a:off x="0" y="8532440"/>
            <a:ext cx="6858000" cy="611560"/>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kumimoji="1" lang="ja-JP" altLang="en-US"/>
          </a:p>
        </p:txBody>
      </p:sp>
      <p:sp>
        <p:nvSpPr>
          <p:cNvPr id="28" name="角丸四角形 27"/>
          <p:cNvSpPr/>
          <p:nvPr/>
        </p:nvSpPr>
        <p:spPr>
          <a:xfrm>
            <a:off x="260648" y="2787483"/>
            <a:ext cx="6336704" cy="2304256"/>
          </a:xfrm>
          <a:prstGeom prst="roundRect">
            <a:avLst>
              <a:gd name="adj" fmla="val 1082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764704" y="8616061"/>
            <a:ext cx="5760640" cy="492443"/>
          </a:xfrm>
          <a:prstGeom prst="rect">
            <a:avLst/>
          </a:prstGeom>
          <a:noFill/>
        </p:spPr>
        <p:txBody>
          <a:bodyPr wrap="square" rtlCol="0">
            <a:spAutoFit/>
          </a:bodyPr>
          <a:lstStyle/>
          <a:p>
            <a:r>
              <a:rPr kumimoji="1" lang="ja-JP" altLang="en-US" sz="2600" b="1" u="sng" dirty="0" smtClean="0">
                <a:solidFill>
                  <a:srgbClr val="FF0000"/>
                </a:solidFill>
                <a:effectLst>
                  <a:outerShdw blurRad="38100" dist="38100" dir="2700000" algn="tl">
                    <a:srgbClr val="000000">
                      <a:alpha val="43137"/>
                    </a:srgbClr>
                  </a:outerShdw>
                </a:effectLst>
                <a:latin typeface="HG丸ｺﾞｼｯｸM-PRO" pitchFamily="50" charset="-128"/>
                <a:ea typeface="HG丸ｺﾞｼｯｸM-PRO" pitchFamily="50" charset="-128"/>
              </a:rPr>
              <a:t>皆様のご来場をお待ちしております</a:t>
            </a:r>
            <a:endParaRPr kumimoji="1" lang="ja-JP" altLang="en-US" sz="2600" b="1" u="sng" dirty="0">
              <a:solidFill>
                <a:srgbClr val="FF0000"/>
              </a:solidFill>
              <a:effectLst>
                <a:outerShdw blurRad="38100" dist="38100" dir="2700000" algn="tl">
                  <a:srgbClr val="000000">
                    <a:alpha val="43137"/>
                  </a:srgbClr>
                </a:outerShdw>
              </a:effectLst>
              <a:latin typeface="HG丸ｺﾞｼｯｸM-PRO" pitchFamily="50" charset="-128"/>
              <a:ea typeface="HG丸ｺﾞｼｯｸM-PRO" pitchFamily="50" charset="-128"/>
            </a:endParaRPr>
          </a:p>
        </p:txBody>
      </p:sp>
      <p:pic>
        <p:nvPicPr>
          <p:cNvPr id="11" name="Picture 2"/>
          <p:cNvPicPr>
            <a:picLocks noChangeAspect="1" noChangeArrowheads="1"/>
          </p:cNvPicPr>
          <p:nvPr/>
        </p:nvPicPr>
        <p:blipFill>
          <a:blip r:embed="rId2" cstate="print"/>
          <a:srcRect/>
          <a:stretch>
            <a:fillRect/>
          </a:stretch>
        </p:blipFill>
        <p:spPr bwMode="auto">
          <a:xfrm>
            <a:off x="2276873" y="2965999"/>
            <a:ext cx="4081413" cy="2125740"/>
          </a:xfrm>
          <a:prstGeom prst="rect">
            <a:avLst/>
          </a:prstGeom>
          <a:noFill/>
          <a:ln w="9525">
            <a:noFill/>
            <a:miter lim="800000"/>
            <a:headEnd/>
            <a:tailEnd/>
          </a:ln>
        </p:spPr>
      </p:pic>
      <p:sp>
        <p:nvSpPr>
          <p:cNvPr id="47" name="角丸四角形 46"/>
          <p:cNvSpPr/>
          <p:nvPr/>
        </p:nvSpPr>
        <p:spPr>
          <a:xfrm>
            <a:off x="188641" y="5163747"/>
            <a:ext cx="2448272" cy="1224136"/>
          </a:xfrm>
          <a:prstGeom prst="roundRect">
            <a:avLst/>
          </a:prstGeom>
          <a:solidFill>
            <a:schemeClr val="accent4"/>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ja-JP" altLang="en-US" b="1" dirty="0" smtClean="0">
                <a:effectLst>
                  <a:outerShdw blurRad="38100" dist="38100" dir="2700000" algn="tl">
                    <a:srgbClr val="000000">
                      <a:alpha val="43137"/>
                    </a:srgbClr>
                  </a:outerShdw>
                </a:effectLst>
                <a:latin typeface="HG丸ｺﾞｼｯｸM-PRO" pitchFamily="50" charset="-128"/>
                <a:ea typeface="HG丸ｺﾞｼｯｸM-PRO" pitchFamily="50" charset="-128"/>
              </a:rPr>
              <a:t>日時</a:t>
            </a:r>
            <a:endParaRPr lang="en-US" altLang="ja-JP" sz="1000" b="1" dirty="0" smtClean="0">
              <a:effectLst>
                <a:outerShdw blurRad="38100" dist="38100" dir="2700000" algn="tl">
                  <a:srgbClr val="000000">
                    <a:alpha val="43137"/>
                  </a:srgbClr>
                </a:outerShdw>
              </a:effectLst>
              <a:latin typeface="HG丸ｺﾞｼｯｸM-PRO" pitchFamily="50" charset="-128"/>
              <a:ea typeface="HG丸ｺﾞｼｯｸM-PRO" pitchFamily="50" charset="-128"/>
            </a:endParaRPr>
          </a:p>
          <a:p>
            <a:pPr algn="ctr"/>
            <a:r>
              <a:rPr lang="en-US" altLang="ja-JP" sz="1000" b="1" dirty="0" smtClean="0">
                <a:effectLst>
                  <a:outerShdw blurRad="38100" dist="38100" dir="2700000" algn="tl">
                    <a:srgbClr val="000000">
                      <a:alpha val="43137"/>
                    </a:srgbClr>
                  </a:outerShdw>
                </a:effectLst>
                <a:latin typeface="HG丸ｺﾞｼｯｸM-PRO" pitchFamily="50" charset="-128"/>
                <a:ea typeface="HG丸ｺﾞｼｯｸM-PRO" pitchFamily="50" charset="-128"/>
              </a:rPr>
              <a:t>2013</a:t>
            </a:r>
            <a:r>
              <a:rPr lang="ja-JP" altLang="en-US" sz="1000" b="1" dirty="0" smtClean="0">
                <a:effectLst>
                  <a:outerShdw blurRad="38100" dist="38100" dir="2700000" algn="tl">
                    <a:srgbClr val="000000">
                      <a:alpha val="43137"/>
                    </a:srgbClr>
                  </a:outerShdw>
                </a:effectLst>
                <a:latin typeface="HG丸ｺﾞｼｯｸM-PRO" pitchFamily="50" charset="-128"/>
                <a:ea typeface="HG丸ｺﾞｼｯｸM-PRO" pitchFamily="50" charset="-128"/>
              </a:rPr>
              <a:t>年</a:t>
            </a:r>
            <a:endParaRPr lang="en-US" altLang="ja-JP" sz="1000" b="1" dirty="0" smtClean="0">
              <a:effectLst>
                <a:outerShdw blurRad="38100" dist="38100" dir="2700000" algn="tl">
                  <a:srgbClr val="000000">
                    <a:alpha val="43137"/>
                  </a:srgbClr>
                </a:outerShdw>
              </a:effectLst>
              <a:latin typeface="HG丸ｺﾞｼｯｸM-PRO" pitchFamily="50" charset="-128"/>
              <a:ea typeface="HG丸ｺﾞｼｯｸM-PRO" pitchFamily="50" charset="-128"/>
            </a:endParaRPr>
          </a:p>
          <a:p>
            <a:pPr algn="ctr"/>
            <a:r>
              <a:rPr lang="en-US" altLang="ja-JP" sz="2800" b="1" dirty="0" smtClean="0">
                <a:effectLst>
                  <a:outerShdw blurRad="38100" dist="38100" dir="2700000" algn="tl">
                    <a:srgbClr val="000000">
                      <a:alpha val="43137"/>
                    </a:srgbClr>
                  </a:outerShdw>
                </a:effectLst>
                <a:latin typeface="HG丸ｺﾞｼｯｸM-PRO" pitchFamily="50" charset="-128"/>
                <a:ea typeface="HG丸ｺﾞｼｯｸM-PRO" pitchFamily="50" charset="-128"/>
              </a:rPr>
              <a:t>12</a:t>
            </a:r>
            <a:r>
              <a:rPr lang="ja-JP" altLang="en-US" sz="2800" b="1" dirty="0" smtClean="0">
                <a:effectLst>
                  <a:outerShdw blurRad="38100" dist="38100" dir="2700000" algn="tl">
                    <a:srgbClr val="000000">
                      <a:alpha val="43137"/>
                    </a:srgbClr>
                  </a:outerShdw>
                </a:effectLst>
                <a:latin typeface="HG丸ｺﾞｼｯｸM-PRO" pitchFamily="50" charset="-128"/>
                <a:ea typeface="HG丸ｺﾞｼｯｸM-PRO" pitchFamily="50" charset="-128"/>
              </a:rPr>
              <a:t>月</a:t>
            </a:r>
            <a:r>
              <a:rPr lang="en-US" altLang="ja-JP" sz="2800" b="1" dirty="0" smtClean="0">
                <a:effectLst>
                  <a:outerShdw blurRad="38100" dist="38100" dir="2700000" algn="tl">
                    <a:srgbClr val="000000">
                      <a:alpha val="43137"/>
                    </a:srgbClr>
                  </a:outerShdw>
                </a:effectLst>
                <a:latin typeface="HG丸ｺﾞｼｯｸM-PRO" pitchFamily="50" charset="-128"/>
                <a:ea typeface="HG丸ｺﾞｼｯｸM-PRO" pitchFamily="50" charset="-128"/>
              </a:rPr>
              <a:t>2</a:t>
            </a:r>
            <a:r>
              <a:rPr lang="ja-JP" altLang="en-US" sz="2800" b="1" dirty="0" smtClean="0">
                <a:effectLst>
                  <a:outerShdw blurRad="38100" dist="38100" dir="2700000" algn="tl">
                    <a:srgbClr val="000000">
                      <a:alpha val="43137"/>
                    </a:srgbClr>
                  </a:outerShdw>
                </a:effectLst>
                <a:latin typeface="HG丸ｺﾞｼｯｸM-PRO" pitchFamily="50" charset="-128"/>
                <a:ea typeface="HG丸ｺﾞｼｯｸM-PRO" pitchFamily="50" charset="-128"/>
              </a:rPr>
              <a:t>日</a:t>
            </a:r>
            <a:r>
              <a:rPr lang="en-US" altLang="ja-JP" sz="2800" b="1" dirty="0" smtClean="0">
                <a:effectLst>
                  <a:outerShdw blurRad="38100" dist="38100" dir="2700000" algn="tl">
                    <a:srgbClr val="000000">
                      <a:alpha val="43137"/>
                    </a:srgbClr>
                  </a:outerShdw>
                </a:effectLst>
                <a:latin typeface="HG丸ｺﾞｼｯｸM-PRO" pitchFamily="50" charset="-128"/>
                <a:ea typeface="HG丸ｺﾞｼｯｸM-PRO" pitchFamily="50" charset="-128"/>
              </a:rPr>
              <a:t>(</a:t>
            </a:r>
            <a:r>
              <a:rPr lang="ja-JP" altLang="en-US" sz="2800" b="1" dirty="0" smtClean="0">
                <a:effectLst>
                  <a:outerShdw blurRad="38100" dist="38100" dir="2700000" algn="tl">
                    <a:srgbClr val="000000">
                      <a:alpha val="43137"/>
                    </a:srgbClr>
                  </a:outerShdw>
                </a:effectLst>
                <a:latin typeface="HG丸ｺﾞｼｯｸM-PRO" pitchFamily="50" charset="-128"/>
                <a:ea typeface="HG丸ｺﾞｼｯｸM-PRO" pitchFamily="50" charset="-128"/>
              </a:rPr>
              <a:t>月</a:t>
            </a:r>
            <a:r>
              <a:rPr lang="en-US" altLang="ja-JP" sz="2800" b="1" dirty="0" smtClean="0">
                <a:effectLst>
                  <a:outerShdw blurRad="38100" dist="38100" dir="2700000" algn="tl">
                    <a:srgbClr val="000000">
                      <a:alpha val="43137"/>
                    </a:srgbClr>
                  </a:outerShdw>
                </a:effectLst>
                <a:latin typeface="HG丸ｺﾞｼｯｸM-PRO" pitchFamily="50" charset="-128"/>
                <a:ea typeface="HG丸ｺﾞｼｯｸM-PRO" pitchFamily="50" charset="-128"/>
              </a:rPr>
              <a:t>)</a:t>
            </a:r>
            <a:r>
              <a:rPr lang="ja-JP" altLang="en-US" sz="2800" b="1" dirty="0" smtClean="0">
                <a:effectLst>
                  <a:outerShdw blurRad="38100" dist="38100" dir="2700000" algn="tl">
                    <a:srgbClr val="000000">
                      <a:alpha val="43137"/>
                    </a:srgbClr>
                  </a:outerShdw>
                </a:effectLst>
                <a:latin typeface="HG丸ｺﾞｼｯｸM-PRO" pitchFamily="50" charset="-128"/>
                <a:ea typeface="HG丸ｺﾞｼｯｸM-PRO" pitchFamily="50" charset="-128"/>
              </a:rPr>
              <a:t>　　　</a:t>
            </a:r>
            <a:r>
              <a:rPr lang="en-US" altLang="ja-JP" sz="2000" b="1" dirty="0" smtClean="0">
                <a:effectLst>
                  <a:outerShdw blurRad="38100" dist="38100" dir="2700000" algn="tl">
                    <a:srgbClr val="000000">
                      <a:alpha val="43137"/>
                    </a:srgbClr>
                  </a:outerShdw>
                </a:effectLst>
                <a:latin typeface="HG丸ｺﾞｼｯｸM-PRO" pitchFamily="50" charset="-128"/>
                <a:ea typeface="HG丸ｺﾞｼｯｸM-PRO" pitchFamily="50" charset="-128"/>
              </a:rPr>
              <a:t>13:30</a:t>
            </a:r>
            <a:r>
              <a:rPr lang="ja-JP" altLang="en-US" sz="2000" b="1" dirty="0" smtClean="0">
                <a:effectLst>
                  <a:outerShdw blurRad="38100" dist="38100" dir="2700000" algn="tl">
                    <a:srgbClr val="000000">
                      <a:alpha val="43137"/>
                    </a:srgbClr>
                  </a:outerShdw>
                </a:effectLst>
                <a:latin typeface="HG丸ｺﾞｼｯｸM-PRO" pitchFamily="50" charset="-128"/>
                <a:ea typeface="HG丸ｺﾞｼｯｸM-PRO" pitchFamily="50" charset="-128"/>
              </a:rPr>
              <a:t>～</a:t>
            </a:r>
            <a:r>
              <a:rPr lang="en-US" altLang="ja-JP" sz="2000" b="1" dirty="0" smtClean="0">
                <a:effectLst>
                  <a:outerShdw blurRad="38100" dist="38100" dir="2700000" algn="tl">
                    <a:srgbClr val="000000">
                      <a:alpha val="43137"/>
                    </a:srgbClr>
                  </a:outerShdw>
                </a:effectLst>
                <a:latin typeface="HG丸ｺﾞｼｯｸM-PRO" pitchFamily="50" charset="-128"/>
                <a:ea typeface="HG丸ｺﾞｼｯｸM-PRO" pitchFamily="50" charset="-128"/>
              </a:rPr>
              <a:t>17:</a:t>
            </a:r>
            <a:r>
              <a:rPr lang="ja-JP" altLang="en-US" sz="2000" b="1" dirty="0" smtClean="0">
                <a:effectLst>
                  <a:outerShdw blurRad="38100" dist="38100" dir="2700000" algn="tl">
                    <a:srgbClr val="000000">
                      <a:alpha val="43137"/>
                    </a:srgbClr>
                  </a:outerShdw>
                </a:effectLst>
                <a:latin typeface="HG丸ｺﾞｼｯｸM-PRO" pitchFamily="50" charset="-128"/>
                <a:ea typeface="HG丸ｺﾞｼｯｸM-PRO" pitchFamily="50" charset="-128"/>
              </a:rPr>
              <a:t>０</a:t>
            </a:r>
            <a:r>
              <a:rPr lang="en-US" altLang="ja-JP" sz="2000" b="1" dirty="0" smtClean="0">
                <a:effectLst>
                  <a:outerShdw blurRad="38100" dist="38100" dir="2700000" algn="tl">
                    <a:srgbClr val="000000">
                      <a:alpha val="43137"/>
                    </a:srgbClr>
                  </a:outerShdw>
                </a:effectLst>
                <a:latin typeface="HG丸ｺﾞｼｯｸM-PRO" pitchFamily="50" charset="-128"/>
                <a:ea typeface="HG丸ｺﾞｼｯｸM-PRO" pitchFamily="50" charset="-128"/>
              </a:rPr>
              <a:t>0</a:t>
            </a:r>
          </a:p>
        </p:txBody>
      </p:sp>
      <p:sp>
        <p:nvSpPr>
          <p:cNvPr id="48" name="角丸四角形 47"/>
          <p:cNvSpPr/>
          <p:nvPr/>
        </p:nvSpPr>
        <p:spPr>
          <a:xfrm>
            <a:off x="2708919" y="5163747"/>
            <a:ext cx="2376264" cy="1224136"/>
          </a:xfrm>
          <a:prstGeom prst="roundRect">
            <a:avLst/>
          </a:prstGeom>
          <a:solidFill>
            <a:schemeClr val="accent1"/>
          </a:solidFill>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b="1" dirty="0" smtClean="0">
                <a:effectLst>
                  <a:outerShdw blurRad="38100" dist="38100" dir="2700000" algn="tl">
                    <a:srgbClr val="000000">
                      <a:alpha val="43137"/>
                    </a:srgbClr>
                  </a:outerShdw>
                </a:effectLst>
                <a:latin typeface="HG丸ｺﾞｼｯｸM-PRO" pitchFamily="50" charset="-128"/>
                <a:ea typeface="HG丸ｺﾞｼｯｸM-PRO" pitchFamily="50" charset="-128"/>
              </a:rPr>
              <a:t>場所</a:t>
            </a:r>
            <a:endParaRPr kumimoji="1" lang="en-US" altLang="ja-JP" b="1" dirty="0" smtClean="0">
              <a:effectLst>
                <a:outerShdw blurRad="38100" dist="38100" dir="2700000" algn="tl">
                  <a:srgbClr val="000000">
                    <a:alpha val="43137"/>
                  </a:srgbClr>
                </a:outerShdw>
              </a:effectLst>
              <a:latin typeface="HG丸ｺﾞｼｯｸM-PRO" pitchFamily="50" charset="-128"/>
              <a:ea typeface="HG丸ｺﾞｼｯｸM-PRO" pitchFamily="50" charset="-128"/>
            </a:endParaRPr>
          </a:p>
          <a:p>
            <a:pPr algn="ctr"/>
            <a:r>
              <a:rPr lang="ja-JP" altLang="en-US" sz="2600" b="1" dirty="0" smtClean="0">
                <a:effectLst>
                  <a:outerShdw blurRad="38100" dist="38100" dir="2700000" algn="tl">
                    <a:srgbClr val="000000">
                      <a:alpha val="43137"/>
                    </a:srgbClr>
                  </a:outerShdw>
                </a:effectLst>
                <a:latin typeface="HG丸ｺﾞｼｯｸM-PRO" pitchFamily="50" charset="-128"/>
                <a:ea typeface="HG丸ｺﾞｼｯｸM-PRO" pitchFamily="50" charset="-128"/>
              </a:rPr>
              <a:t>イイノホール</a:t>
            </a:r>
            <a:endParaRPr lang="en-US" altLang="ja-JP" sz="2600" b="1" dirty="0" smtClean="0">
              <a:effectLst>
                <a:outerShdw blurRad="38100" dist="38100" dir="2700000" algn="tl">
                  <a:srgbClr val="000000">
                    <a:alpha val="43137"/>
                  </a:srgbClr>
                </a:outerShdw>
              </a:effectLst>
              <a:latin typeface="HG丸ｺﾞｼｯｸM-PRO" pitchFamily="50" charset="-128"/>
              <a:ea typeface="HG丸ｺﾞｼｯｸM-PRO" pitchFamily="50" charset="-128"/>
            </a:endParaRPr>
          </a:p>
          <a:p>
            <a:pPr algn="ctr"/>
            <a:r>
              <a:rPr lang="ja-JP" altLang="en-US" sz="1200" b="1" dirty="0" smtClean="0">
                <a:latin typeface="HG丸ｺﾞｼｯｸM-PRO" pitchFamily="50" charset="-128"/>
                <a:ea typeface="HG丸ｺﾞｼｯｸM-PRO" pitchFamily="50" charset="-128"/>
              </a:rPr>
              <a:t>（東京メトロ霞ヶ関駅徒歩</a:t>
            </a:r>
            <a:r>
              <a:rPr lang="en-US" altLang="ja-JP" sz="1200" b="1" dirty="0" smtClean="0">
                <a:latin typeface="HG丸ｺﾞｼｯｸM-PRO" pitchFamily="50" charset="-128"/>
                <a:ea typeface="HG丸ｺﾞｼｯｸM-PRO" pitchFamily="50" charset="-128"/>
              </a:rPr>
              <a:t>1</a:t>
            </a:r>
            <a:r>
              <a:rPr lang="ja-JP" altLang="en-US" sz="1200" b="1" dirty="0" smtClean="0">
                <a:latin typeface="HG丸ｺﾞｼｯｸM-PRO" pitchFamily="50" charset="-128"/>
                <a:ea typeface="HG丸ｺﾞｼｯｸM-PRO" pitchFamily="50" charset="-128"/>
              </a:rPr>
              <a:t>分、詳細は裏面へ）</a:t>
            </a:r>
            <a:endParaRPr lang="en-US" altLang="ja-JP" sz="1200" b="1" dirty="0" smtClean="0">
              <a:latin typeface="HG丸ｺﾞｼｯｸM-PRO" pitchFamily="50" charset="-128"/>
              <a:ea typeface="HG丸ｺﾞｼｯｸM-PRO" pitchFamily="50" charset="-128"/>
            </a:endParaRPr>
          </a:p>
        </p:txBody>
      </p:sp>
      <p:sp>
        <p:nvSpPr>
          <p:cNvPr id="58" name="テキスト ボックス 57"/>
          <p:cNvSpPr txBox="1"/>
          <p:nvPr/>
        </p:nvSpPr>
        <p:spPr>
          <a:xfrm>
            <a:off x="188640" y="7956376"/>
            <a:ext cx="6624736" cy="523220"/>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ja-JP" altLang="en-US" sz="1400" b="1" spc="50" dirty="0" smtClean="0">
                <a:ln w="11430"/>
                <a:latin typeface="HG丸ｺﾞｼｯｸM-PRO" pitchFamily="50" charset="-128"/>
                <a:ea typeface="HG丸ｺﾞｼｯｸM-PRO" pitchFamily="50" charset="-128"/>
              </a:rPr>
              <a:t>主催：独立</a:t>
            </a:r>
            <a:r>
              <a:rPr lang="ja-JP" altLang="en-US" sz="1400" b="1" spc="50" dirty="0">
                <a:ln w="11430"/>
                <a:latin typeface="HG丸ｺﾞｼｯｸM-PRO" pitchFamily="50" charset="-128"/>
                <a:ea typeface="HG丸ｺﾞｼｯｸM-PRO" pitchFamily="50" charset="-128"/>
              </a:rPr>
              <a:t>行政</a:t>
            </a:r>
            <a:r>
              <a:rPr lang="ja-JP" altLang="en-US" sz="1400" b="1" spc="50" dirty="0" smtClean="0">
                <a:ln w="11430"/>
                <a:latin typeface="HG丸ｺﾞｼｯｸM-PRO" pitchFamily="50" charset="-128"/>
                <a:ea typeface="HG丸ｺﾞｼｯｸM-PRO" pitchFamily="50" charset="-128"/>
              </a:rPr>
              <a:t>法人</a:t>
            </a:r>
            <a:r>
              <a:rPr lang="ja-JP" altLang="en-US" sz="1400" b="1" spc="50" dirty="0">
                <a:ln w="11430"/>
                <a:latin typeface="HG丸ｺﾞｼｯｸM-PRO" pitchFamily="50" charset="-128"/>
                <a:ea typeface="HG丸ｺﾞｼｯｸM-PRO" pitchFamily="50" charset="-128"/>
              </a:rPr>
              <a:t>製品評価技術基盤</a:t>
            </a:r>
            <a:r>
              <a:rPr lang="ja-JP" altLang="en-US" sz="1400" b="1" spc="50" dirty="0" smtClean="0">
                <a:ln w="11430"/>
                <a:latin typeface="HG丸ｺﾞｼｯｸM-PRO" pitchFamily="50" charset="-128"/>
                <a:ea typeface="HG丸ｺﾞｼｯｸM-PRO" pitchFamily="50" charset="-128"/>
              </a:rPr>
              <a:t>機構（</a:t>
            </a:r>
            <a:r>
              <a:rPr lang="en-US" altLang="ja-JP" sz="1400" b="1" spc="50" dirty="0" smtClean="0">
                <a:ln w="11430"/>
                <a:latin typeface="HG丸ｺﾞｼｯｸM-PRO" pitchFamily="50" charset="-128"/>
                <a:ea typeface="HG丸ｺﾞｼｯｸM-PRO" pitchFamily="50" charset="-128"/>
              </a:rPr>
              <a:t>NITE</a:t>
            </a:r>
            <a:r>
              <a:rPr lang="ja-JP" altLang="en-US" sz="1400" b="1" spc="50" dirty="0" smtClean="0">
                <a:ln w="11430"/>
                <a:latin typeface="HG丸ｺﾞｼｯｸM-PRO" pitchFamily="50" charset="-128"/>
                <a:ea typeface="HG丸ｺﾞｼｯｸM-PRO" pitchFamily="50" charset="-128"/>
              </a:rPr>
              <a:t>）</a:t>
            </a:r>
            <a:endParaRPr lang="en-US" altLang="ja-JP" sz="1400" b="1" spc="50" dirty="0" smtClean="0">
              <a:ln w="11430"/>
              <a:latin typeface="HG丸ｺﾞｼｯｸM-PRO" pitchFamily="50" charset="-128"/>
              <a:ea typeface="HG丸ｺﾞｼｯｸM-PRO" pitchFamily="50" charset="-128"/>
            </a:endParaRPr>
          </a:p>
          <a:p>
            <a:r>
              <a:rPr lang="ja-JP" altLang="en-US" sz="1400" b="1" spc="50" dirty="0" smtClean="0">
                <a:ln w="11430"/>
                <a:latin typeface="HG丸ｺﾞｼｯｸM-PRO" pitchFamily="50" charset="-128"/>
                <a:ea typeface="HG丸ｺﾞｼｯｸM-PRO" pitchFamily="50" charset="-128"/>
              </a:rPr>
              <a:t>後援（予定） ：経済産業省、</a:t>
            </a:r>
            <a:r>
              <a:rPr lang="ja-JP" altLang="ja-JP" sz="1400" b="1" dirty="0" smtClean="0">
                <a:latin typeface="HG丸ｺﾞｼｯｸM-PRO" pitchFamily="50" charset="-128"/>
                <a:ea typeface="HG丸ｺﾞｼｯｸM-PRO" pitchFamily="50" charset="-128"/>
              </a:rPr>
              <a:t>独立行政法人産業技術総合研究所</a:t>
            </a:r>
            <a:endParaRPr lang="en-US" altLang="ja-JP" sz="1400" b="1" spc="50" dirty="0" smtClean="0">
              <a:ln w="11430"/>
              <a:latin typeface="HG丸ｺﾞｼｯｸM-PRO" pitchFamily="50" charset="-128"/>
              <a:ea typeface="HG丸ｺﾞｼｯｸM-PRO" pitchFamily="50" charset="-128"/>
            </a:endParaRPr>
          </a:p>
        </p:txBody>
      </p:sp>
      <p:sp>
        <p:nvSpPr>
          <p:cNvPr id="45" name="正方形/長方形 44"/>
          <p:cNvSpPr/>
          <p:nvPr/>
        </p:nvSpPr>
        <p:spPr>
          <a:xfrm>
            <a:off x="5" y="539552"/>
            <a:ext cx="6857999" cy="646331"/>
          </a:xfrm>
          <a:prstGeom prst="rect">
            <a:avLst/>
          </a:prstGeom>
          <a:noFill/>
        </p:spPr>
        <p:txBody>
          <a:bodyPr wrap="square" lIns="91440" tIns="45720" rIns="91440" bIns="45720">
            <a:spAutoFit/>
          </a:bodyPr>
          <a:lstStyle/>
          <a:p>
            <a:pPr algn="ctr"/>
            <a:r>
              <a:rPr lang="en-US" altLang="ja-JP" sz="36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outerShdw blurRad="38100" dist="38100" dir="2700000" algn="tl">
                    <a:srgbClr val="000000">
                      <a:alpha val="43137"/>
                    </a:srgbClr>
                  </a:outerShdw>
                  <a:reflection blurRad="12700" stA="28000" endPos="45000" dist="1000" dir="5400000" sy="-100000" algn="bl" rotWithShape="0"/>
                </a:effectLst>
                <a:latin typeface="HG丸ｺﾞｼｯｸM-PRO" pitchFamily="50" charset="-128"/>
                <a:ea typeface="HG丸ｺﾞｼｯｸM-PRO" pitchFamily="50" charset="-128"/>
              </a:rPr>
              <a:t>JCSS20</a:t>
            </a:r>
            <a:r>
              <a:rPr lang="ja-JP" altLang="en-US" sz="36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outerShdw blurRad="38100" dist="38100" dir="2700000" algn="tl">
                    <a:srgbClr val="000000">
                      <a:alpha val="43137"/>
                    </a:srgbClr>
                  </a:outerShdw>
                  <a:reflection blurRad="12700" stA="28000" endPos="45000" dist="1000" dir="5400000" sy="-100000" algn="bl" rotWithShape="0"/>
                </a:effectLst>
                <a:latin typeface="HG丸ｺﾞｼｯｸM-PRO" pitchFamily="50" charset="-128"/>
                <a:ea typeface="HG丸ｺﾞｼｯｸM-PRO" pitchFamily="50" charset="-128"/>
              </a:rPr>
              <a:t>周年記念シンポジウム</a:t>
            </a:r>
            <a:endParaRPr lang="ja-JP" altLang="en-US" sz="36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outerShdw blurRad="38100" dist="38100" dir="2700000" algn="tl">
                  <a:srgbClr val="000000">
                    <a:alpha val="43137"/>
                  </a:srgbClr>
                </a:outerShdw>
                <a:reflection blurRad="12700" stA="28000" endPos="45000" dist="1000" dir="5400000" sy="-100000" algn="bl" rotWithShape="0"/>
              </a:effectLst>
              <a:latin typeface="HG丸ｺﾞｼｯｸM-PRO" pitchFamily="50" charset="-128"/>
              <a:ea typeface="HG丸ｺﾞｼｯｸM-PRO" pitchFamily="50" charset="-128"/>
            </a:endParaRPr>
          </a:p>
        </p:txBody>
      </p:sp>
      <p:sp>
        <p:nvSpPr>
          <p:cNvPr id="15" name="テキスト ボックス 14"/>
          <p:cNvSpPr txBox="1"/>
          <p:nvPr/>
        </p:nvSpPr>
        <p:spPr>
          <a:xfrm>
            <a:off x="548680" y="1187624"/>
            <a:ext cx="6408712" cy="430887"/>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altLang="ja-JP" sz="2200" b="1" i="1" spc="50" dirty="0" smtClean="0">
                <a:ln w="11430"/>
                <a:solidFill>
                  <a:srgbClr val="FF0000"/>
                </a:solidFill>
                <a:effectLst>
                  <a:outerShdw blurRad="76200" dist="50800" dir="5400000" algn="tl" rotWithShape="0">
                    <a:srgbClr val="000000">
                      <a:alpha val="65000"/>
                    </a:srgbClr>
                  </a:outerShdw>
                </a:effectLst>
                <a:latin typeface="HG丸ｺﾞｼｯｸM-PRO" pitchFamily="50" charset="-128"/>
                <a:ea typeface="HG丸ｺﾞｼｯｸM-PRO" pitchFamily="50" charset="-128"/>
              </a:rPr>
              <a:t>―JCSS</a:t>
            </a:r>
            <a:r>
              <a:rPr lang="ja-JP" altLang="en-US" sz="2200" b="1" i="1" spc="50" dirty="0" smtClean="0">
                <a:ln w="11430"/>
                <a:solidFill>
                  <a:srgbClr val="FF0000"/>
                </a:solidFill>
                <a:effectLst>
                  <a:outerShdw blurRad="76200" dist="50800" dir="5400000" algn="tl" rotWithShape="0">
                    <a:srgbClr val="000000">
                      <a:alpha val="65000"/>
                    </a:srgbClr>
                  </a:outerShdw>
                </a:effectLst>
                <a:latin typeface="HG丸ｺﾞｼｯｸM-PRO" pitchFamily="50" charset="-128"/>
                <a:ea typeface="HG丸ｺﾞｼｯｸM-PRO" pitchFamily="50" charset="-128"/>
              </a:rPr>
              <a:t>は「安全とあなたの未来を支えます」</a:t>
            </a:r>
            <a:r>
              <a:rPr lang="en-US" altLang="ja-JP" sz="2200" b="1" i="1" spc="50" dirty="0" smtClean="0">
                <a:ln w="11430"/>
                <a:solidFill>
                  <a:srgbClr val="FF0000"/>
                </a:solidFill>
                <a:effectLst>
                  <a:outerShdw blurRad="76200" dist="50800" dir="5400000" algn="tl" rotWithShape="0">
                    <a:srgbClr val="000000">
                      <a:alpha val="65000"/>
                    </a:srgbClr>
                  </a:outerShdw>
                </a:effectLst>
                <a:latin typeface="HG丸ｺﾞｼｯｸM-PRO" pitchFamily="50" charset="-128"/>
                <a:ea typeface="HG丸ｺﾞｼｯｸM-PRO" pitchFamily="50" charset="-128"/>
              </a:rPr>
              <a:t> </a:t>
            </a:r>
          </a:p>
        </p:txBody>
      </p:sp>
      <p:sp>
        <p:nvSpPr>
          <p:cNvPr id="21" name="テキスト ボックス 20"/>
          <p:cNvSpPr txBox="1"/>
          <p:nvPr/>
        </p:nvSpPr>
        <p:spPr>
          <a:xfrm>
            <a:off x="188641" y="2627784"/>
            <a:ext cx="1595310" cy="1815883"/>
          </a:xfrm>
          <a:prstGeom prst="rect">
            <a:avLst/>
          </a:prstGeom>
          <a:noFill/>
        </p:spPr>
        <p:txBody>
          <a:bodyPr wrap="square" rtlCol="0">
            <a:spAutoFit/>
          </a:bodyPr>
          <a:lstStyle/>
          <a:p>
            <a:r>
              <a:rPr kumimoji="1" lang="ja-JP" altLang="en-US" sz="11200" b="1" dirty="0" smtClean="0">
                <a:solidFill>
                  <a:srgbClr val="FF0000"/>
                </a:solidFill>
                <a:latin typeface="HGｺﾞｼｯｸM" pitchFamily="49" charset="-128"/>
                <a:ea typeface="HGｺﾞｼｯｸM" pitchFamily="49" charset="-128"/>
              </a:rPr>
              <a:t>２</a:t>
            </a:r>
            <a:endParaRPr kumimoji="1" lang="ja-JP" altLang="en-US" sz="11200" b="1" dirty="0">
              <a:solidFill>
                <a:srgbClr val="FF0000"/>
              </a:solidFill>
              <a:latin typeface="HGｺﾞｼｯｸM" pitchFamily="49" charset="-128"/>
              <a:ea typeface="HGｺﾞｼｯｸM" pitchFamily="49" charset="-128"/>
            </a:endParaRPr>
          </a:p>
        </p:txBody>
      </p:sp>
      <p:sp>
        <p:nvSpPr>
          <p:cNvPr id="22" name="テキスト ボックス 21"/>
          <p:cNvSpPr txBox="1"/>
          <p:nvPr/>
        </p:nvSpPr>
        <p:spPr>
          <a:xfrm>
            <a:off x="2420888" y="3817081"/>
            <a:ext cx="598241" cy="338554"/>
          </a:xfrm>
          <a:prstGeom prst="rect">
            <a:avLst/>
          </a:prstGeom>
          <a:noFill/>
        </p:spPr>
        <p:txBody>
          <a:bodyPr wrap="none" rtlCol="0">
            <a:spAutoFit/>
          </a:bodyPr>
          <a:lstStyle/>
          <a:p>
            <a:r>
              <a:rPr lang="ja-JP" altLang="en-US" sz="1600" b="1" dirty="0" smtClean="0">
                <a:solidFill>
                  <a:srgbClr val="FF0000"/>
                </a:solidFill>
                <a:latin typeface="HGｺﾞｼｯｸM" pitchFamily="49" charset="-128"/>
                <a:ea typeface="HGｺﾞｼｯｸM" pitchFamily="49" charset="-128"/>
              </a:rPr>
              <a:t>ｔ</a:t>
            </a:r>
            <a:r>
              <a:rPr kumimoji="1" lang="ja-JP" altLang="en-US" sz="1600" b="1" dirty="0" smtClean="0">
                <a:solidFill>
                  <a:srgbClr val="FF0000"/>
                </a:solidFill>
                <a:latin typeface="HGｺﾞｼｯｸM" pitchFamily="49" charset="-128"/>
                <a:ea typeface="HGｺﾞｼｯｸM" pitchFamily="49" charset="-128"/>
              </a:rPr>
              <a:t>ｈ</a:t>
            </a:r>
            <a:endParaRPr kumimoji="1" lang="ja-JP" altLang="en-US" sz="1600" b="1" dirty="0">
              <a:solidFill>
                <a:srgbClr val="FF0000"/>
              </a:solidFill>
              <a:latin typeface="HGｺﾞｼｯｸM" pitchFamily="49" charset="-128"/>
              <a:ea typeface="HGｺﾞｼｯｸM" pitchFamily="49" charset="-128"/>
            </a:endParaRPr>
          </a:p>
        </p:txBody>
      </p:sp>
      <p:sp>
        <p:nvSpPr>
          <p:cNvPr id="25" name="角丸四角形 24"/>
          <p:cNvSpPr/>
          <p:nvPr/>
        </p:nvSpPr>
        <p:spPr>
          <a:xfrm>
            <a:off x="5157191" y="5163747"/>
            <a:ext cx="1512168" cy="1224136"/>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ja-JP" altLang="en-US" sz="2800" b="1" dirty="0" smtClean="0">
                <a:effectLst>
                  <a:outerShdw blurRad="38100" dist="38100" dir="2700000" algn="tl">
                    <a:srgbClr val="000000">
                      <a:alpha val="43137"/>
                    </a:srgbClr>
                  </a:outerShdw>
                </a:effectLst>
                <a:latin typeface="HG丸ｺﾞｼｯｸM-PRO" pitchFamily="50" charset="-128"/>
                <a:ea typeface="HG丸ｺﾞｼｯｸM-PRO" pitchFamily="50" charset="-128"/>
              </a:rPr>
              <a:t>参加費無料</a:t>
            </a:r>
            <a:endParaRPr lang="en-US" altLang="ja-JP" sz="2800" b="1" dirty="0" smtClean="0">
              <a:effectLst>
                <a:outerShdw blurRad="38100" dist="38100" dir="2700000" algn="tl">
                  <a:srgbClr val="000000">
                    <a:alpha val="43137"/>
                  </a:srgbClr>
                </a:outerShdw>
              </a:effectLst>
              <a:latin typeface="HG丸ｺﾞｼｯｸM-PRO" pitchFamily="50" charset="-128"/>
              <a:ea typeface="HG丸ｺﾞｼｯｸM-PRO" pitchFamily="50" charset="-128"/>
            </a:endParaRPr>
          </a:p>
          <a:p>
            <a:pPr algn="ctr"/>
            <a:r>
              <a:rPr lang="ja-JP" altLang="en-US" sz="1200" b="1" dirty="0" smtClean="0">
                <a:latin typeface="HG丸ｺﾞｼｯｸM-PRO" pitchFamily="50" charset="-128"/>
                <a:ea typeface="HG丸ｺﾞｼｯｸM-PRO" pitchFamily="50" charset="-128"/>
              </a:rPr>
              <a:t>（事前登録制）</a:t>
            </a:r>
            <a:endParaRPr lang="en-US" altLang="ja-JP" sz="1200" b="1" dirty="0" smtClean="0">
              <a:latin typeface="HG丸ｺﾞｼｯｸM-PRO" pitchFamily="50" charset="-128"/>
              <a:ea typeface="HG丸ｺﾞｼｯｸM-PRO" pitchFamily="50" charset="-128"/>
            </a:endParaRPr>
          </a:p>
        </p:txBody>
      </p:sp>
      <p:sp>
        <p:nvSpPr>
          <p:cNvPr id="26" name="角丸四角形 25"/>
          <p:cNvSpPr/>
          <p:nvPr/>
        </p:nvSpPr>
        <p:spPr>
          <a:xfrm>
            <a:off x="200216" y="6459891"/>
            <a:ext cx="6469144" cy="1424477"/>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r>
              <a:rPr lang="ja-JP" altLang="en-US" sz="2800" b="1" dirty="0" smtClean="0">
                <a:effectLst>
                  <a:outerShdw blurRad="38100" dist="38100" dir="2700000" algn="tl">
                    <a:srgbClr val="000000">
                      <a:alpha val="43137"/>
                    </a:srgbClr>
                  </a:outerShdw>
                </a:effectLst>
                <a:latin typeface="HG丸ｺﾞｼｯｸM-PRO" pitchFamily="50" charset="-128"/>
                <a:ea typeface="HG丸ｺﾞｼｯｸM-PRO" pitchFamily="50" charset="-128"/>
              </a:rPr>
              <a:t>講演＆展示</a:t>
            </a:r>
            <a:r>
              <a:rPr lang="en-US" altLang="ja-JP" sz="2800" b="1" dirty="0" smtClean="0">
                <a:effectLst>
                  <a:outerShdw blurRad="38100" dist="38100" dir="2700000" algn="tl">
                    <a:srgbClr val="000000">
                      <a:alpha val="43137"/>
                    </a:srgbClr>
                  </a:outerShdw>
                </a:effectLst>
                <a:latin typeface="HG丸ｺﾞｼｯｸM-PRO" pitchFamily="50" charset="-128"/>
                <a:ea typeface="HG丸ｺﾞｼｯｸM-PRO" pitchFamily="50" charset="-128"/>
              </a:rPr>
              <a:t>				</a:t>
            </a:r>
            <a:r>
              <a:rPr lang="en-US" altLang="ja-JP" sz="1400" b="1" dirty="0" smtClean="0">
                <a:latin typeface="HG丸ｺﾞｼｯｸM-PRO" pitchFamily="50" charset="-128"/>
                <a:ea typeface="HG丸ｺﾞｼｯｸM-PRO" pitchFamily="50" charset="-128"/>
              </a:rPr>
              <a:t>※</a:t>
            </a:r>
            <a:r>
              <a:rPr lang="ja-JP" altLang="en-US" sz="1400" b="1" dirty="0" smtClean="0">
                <a:latin typeface="HG丸ｺﾞｼｯｸM-PRO" pitchFamily="50" charset="-128"/>
                <a:ea typeface="HG丸ｺﾞｼｯｸM-PRO" pitchFamily="50" charset="-128"/>
              </a:rPr>
              <a:t>詳細は裏面へ</a:t>
            </a:r>
            <a:endParaRPr lang="en-US" altLang="ja-JP" sz="1400" dirty="0" smtClean="0">
              <a:latin typeface="HG丸ｺﾞｼｯｸM-PRO" pitchFamily="50" charset="-128"/>
              <a:ea typeface="HG丸ｺﾞｼｯｸM-PRO" pitchFamily="50" charset="-128"/>
            </a:endParaRPr>
          </a:p>
          <a:p>
            <a:r>
              <a:rPr lang="ja-JP" altLang="en-US" sz="1400" b="1" spc="50" dirty="0" smtClean="0">
                <a:ln w="11430"/>
                <a:latin typeface="HG丸ｺﾞｼｯｸM-PRO" pitchFamily="50" charset="-128"/>
                <a:ea typeface="HG丸ｺﾞｼｯｸM-PRO" pitchFamily="50" charset="-128"/>
              </a:rPr>
              <a:t>・日本のモノ作りの「安全」を支えてきた</a:t>
            </a:r>
            <a:r>
              <a:rPr lang="en-US" altLang="ja-JP" sz="1400" b="1" spc="50" dirty="0" smtClean="0">
                <a:ln w="11430"/>
                <a:latin typeface="HG丸ｺﾞｼｯｸM-PRO" pitchFamily="50" charset="-128"/>
                <a:ea typeface="HG丸ｺﾞｼｯｸM-PRO" pitchFamily="50" charset="-128"/>
              </a:rPr>
              <a:t>JCSS</a:t>
            </a:r>
            <a:r>
              <a:rPr lang="ja-JP" altLang="en-US" sz="1400" b="1" spc="50" dirty="0" smtClean="0">
                <a:ln w="11430"/>
                <a:latin typeface="HG丸ｺﾞｼｯｸM-PRO" pitchFamily="50" charset="-128"/>
                <a:ea typeface="HG丸ｺﾞｼｯｸM-PRO" pitchFamily="50" charset="-128"/>
              </a:rPr>
              <a:t>の</a:t>
            </a:r>
            <a:r>
              <a:rPr lang="en-US" altLang="ja-JP" sz="1400" b="1" spc="50" dirty="0" smtClean="0">
                <a:ln w="11430"/>
                <a:latin typeface="HG丸ｺﾞｼｯｸM-PRO" pitchFamily="50" charset="-128"/>
                <a:ea typeface="HG丸ｺﾞｼｯｸM-PRO" pitchFamily="50" charset="-128"/>
              </a:rPr>
              <a:t>20</a:t>
            </a:r>
            <a:r>
              <a:rPr lang="ja-JP" altLang="en-US" sz="1400" b="1" spc="50" dirty="0" smtClean="0">
                <a:ln w="11430"/>
                <a:latin typeface="HG丸ｺﾞｼｯｸM-PRO" pitchFamily="50" charset="-128"/>
                <a:ea typeface="HG丸ｺﾞｼｯｸM-PRO" pitchFamily="50" charset="-128"/>
              </a:rPr>
              <a:t>年に関する講演</a:t>
            </a:r>
            <a:endParaRPr lang="en-US" altLang="ja-JP" sz="1400" b="1" spc="50" dirty="0" smtClean="0">
              <a:ln w="11430"/>
              <a:latin typeface="HG丸ｺﾞｼｯｸM-PRO" pitchFamily="50" charset="-128"/>
              <a:ea typeface="HG丸ｺﾞｼｯｸM-PRO" pitchFamily="50" charset="-128"/>
            </a:endParaRPr>
          </a:p>
          <a:p>
            <a:r>
              <a:rPr lang="ja-JP" altLang="en-US" sz="1400" b="1" spc="50" dirty="0" smtClean="0">
                <a:ln w="11430"/>
                <a:latin typeface="HG丸ｺﾞｼｯｸM-PRO" pitchFamily="50" charset="-128"/>
                <a:ea typeface="HG丸ｺﾞｼｯｸM-PRO" pitchFamily="50" charset="-128"/>
              </a:rPr>
              <a:t>・「未来」への展望として、計量標準の開発状況や中小企業・公設試験研究機関との関わりに関する講演</a:t>
            </a:r>
            <a:endParaRPr lang="en-US" altLang="ja-JP" sz="1400" b="1" dirty="0" smtClean="0">
              <a:latin typeface="HG丸ｺﾞｼｯｸM-PRO" pitchFamily="50" charset="-128"/>
              <a:ea typeface="HG丸ｺﾞｼｯｸM-PRO" pitchFamily="50" charset="-128"/>
            </a:endParaRPr>
          </a:p>
          <a:p>
            <a:r>
              <a:rPr lang="ja-JP" altLang="en-US" sz="1400" b="1" dirty="0" smtClean="0">
                <a:latin typeface="HG丸ｺﾞｼｯｸM-PRO" pitchFamily="50" charset="-128"/>
                <a:ea typeface="HG丸ｺﾞｼｯｸM-PRO" pitchFamily="50" charset="-128"/>
              </a:rPr>
              <a:t>・</a:t>
            </a:r>
            <a:r>
              <a:rPr lang="en-US" altLang="ja-JP" sz="1400" b="1" dirty="0" smtClean="0">
                <a:latin typeface="HG丸ｺﾞｼｯｸM-PRO" pitchFamily="50" charset="-128"/>
                <a:ea typeface="HG丸ｺﾞｼｯｸM-PRO" pitchFamily="50" charset="-128"/>
              </a:rPr>
              <a:t>JCSS</a:t>
            </a:r>
            <a:r>
              <a:rPr lang="ja-JP" altLang="en-US" sz="1400" b="1" dirty="0" smtClean="0">
                <a:latin typeface="HG丸ｺﾞｼｯｸM-PRO" pitchFamily="50" charset="-128"/>
                <a:ea typeface="HG丸ｺﾞｼｯｸM-PRO" pitchFamily="50" charset="-128"/>
              </a:rPr>
              <a:t>登録事業者の展示による事業紹介。相談コーナーの設置。</a:t>
            </a:r>
            <a:endParaRPr lang="en-US" altLang="ja-JP" sz="1400" b="1" dirty="0" smtClean="0">
              <a:latin typeface="HG丸ｺﾞｼｯｸM-PRO" pitchFamily="50" charset="-128"/>
              <a:ea typeface="HG丸ｺﾞｼｯｸM-PRO" pitchFamily="50" charset="-128"/>
            </a:endParaRPr>
          </a:p>
        </p:txBody>
      </p:sp>
      <p:sp>
        <p:nvSpPr>
          <p:cNvPr id="19" name="円/楕円 18"/>
          <p:cNvSpPr/>
          <p:nvPr/>
        </p:nvSpPr>
        <p:spPr>
          <a:xfrm>
            <a:off x="1484784" y="3075515"/>
            <a:ext cx="1080120" cy="10801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116632" y="1622574"/>
            <a:ext cx="6696744" cy="1077218"/>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ja-JP" altLang="en-US" sz="1600" b="1" spc="50" dirty="0" smtClean="0">
                <a:ln w="11430"/>
                <a:latin typeface="HG丸ｺﾞｼｯｸM-PRO" pitchFamily="50" charset="-128"/>
                <a:ea typeface="HG丸ｺﾞｼｯｸM-PRO" pitchFamily="50" charset="-128"/>
              </a:rPr>
              <a:t>　</a:t>
            </a:r>
            <a:r>
              <a:rPr lang="ja-JP" altLang="en-US" sz="1600" b="1" spc="50" dirty="0" smtClean="0">
                <a:ln w="11430"/>
                <a:effectLst>
                  <a:outerShdw blurRad="76200" dist="50800" dir="5400000" algn="tl" rotWithShape="0">
                    <a:srgbClr val="000000">
                      <a:alpha val="65000"/>
                    </a:srgbClr>
                  </a:outerShdw>
                </a:effectLst>
                <a:latin typeface="HG丸ｺﾞｼｯｸM-PRO" pitchFamily="50" charset="-128"/>
                <a:ea typeface="HG丸ｺﾞｼｯｸM-PRO" pitchFamily="50" charset="-128"/>
              </a:rPr>
              <a:t>計測の信頼性を「校正事業者認定」という仕組みにより、</a:t>
            </a:r>
            <a:r>
              <a:rPr lang="en-US" altLang="ja-JP" sz="1600" b="1" spc="50" dirty="0" smtClean="0">
                <a:ln w="11430"/>
                <a:effectLst>
                  <a:outerShdw blurRad="76200" dist="50800" dir="5400000" algn="tl" rotWithShape="0">
                    <a:srgbClr val="000000">
                      <a:alpha val="65000"/>
                    </a:srgbClr>
                  </a:outerShdw>
                </a:effectLst>
                <a:latin typeface="HG丸ｺﾞｼｯｸM-PRO" pitchFamily="50" charset="-128"/>
                <a:ea typeface="HG丸ｺﾞｼｯｸM-PRO" pitchFamily="50" charset="-128"/>
              </a:rPr>
              <a:t>20</a:t>
            </a:r>
            <a:r>
              <a:rPr lang="ja-JP" altLang="en-US" sz="1600" b="1" spc="50" dirty="0" smtClean="0">
                <a:ln w="11430"/>
                <a:effectLst>
                  <a:outerShdw blurRad="76200" dist="50800" dir="5400000" algn="tl" rotWithShape="0">
                    <a:srgbClr val="000000">
                      <a:alpha val="65000"/>
                    </a:srgbClr>
                  </a:outerShdw>
                </a:effectLst>
                <a:latin typeface="HG丸ｺﾞｼｯｸM-PRO" pitchFamily="50" charset="-128"/>
                <a:ea typeface="HG丸ｺﾞｼｯｸM-PRO" pitchFamily="50" charset="-128"/>
              </a:rPr>
              <a:t>年にわたり支えてきた</a:t>
            </a:r>
            <a:r>
              <a:rPr lang="en-US" altLang="ja-JP" sz="1600" b="1" spc="50" dirty="0" smtClean="0">
                <a:ln w="11430"/>
                <a:effectLst>
                  <a:outerShdw blurRad="76200" dist="50800" dir="5400000" algn="tl" rotWithShape="0">
                    <a:srgbClr val="000000">
                      <a:alpha val="65000"/>
                    </a:srgbClr>
                  </a:outerShdw>
                </a:effectLst>
                <a:latin typeface="HG丸ｺﾞｼｯｸM-PRO" pitchFamily="50" charset="-128"/>
                <a:ea typeface="HG丸ｺﾞｼｯｸM-PRO" pitchFamily="50" charset="-128"/>
              </a:rPr>
              <a:t>JCSS</a:t>
            </a:r>
            <a:r>
              <a:rPr lang="ja-JP" altLang="en-US" sz="1600" b="1" spc="50" dirty="0" smtClean="0">
                <a:ln w="11430"/>
                <a:effectLst>
                  <a:outerShdw blurRad="76200" dist="50800" dir="5400000" algn="tl" rotWithShape="0">
                    <a:srgbClr val="000000">
                      <a:alpha val="65000"/>
                    </a:srgbClr>
                  </a:outerShdw>
                </a:effectLst>
                <a:latin typeface="HG丸ｺﾞｼｯｸM-PRO" pitchFamily="50" charset="-128"/>
                <a:ea typeface="HG丸ｺﾞｼｯｸM-PRO" pitchFamily="50" charset="-128"/>
              </a:rPr>
              <a:t>の軌跡と現状について、さらに未来への展望として、これから中小企業及び公設試験研究機関はじめ多くの皆様が計量標準をどのように利用拡大していくのかをご紹介します。</a:t>
            </a:r>
            <a:endParaRPr lang="en-US" altLang="ja-JP" sz="1600" b="1" spc="50" dirty="0" smtClean="0">
              <a:ln w="11430"/>
              <a:effectLst>
                <a:outerShdw blurRad="76200" dist="50800" dir="5400000" algn="tl" rotWithShape="0">
                  <a:srgbClr val="000000">
                    <a:alpha val="65000"/>
                  </a:srgbClr>
                </a:outerShdw>
              </a:effectLst>
              <a:latin typeface="HG丸ｺﾞｼｯｸM-PRO" pitchFamily="50" charset="-128"/>
              <a:ea typeface="HG丸ｺﾞｼｯｸM-PRO" pitchFamily="50" charset="-128"/>
            </a:endParaRPr>
          </a:p>
        </p:txBody>
      </p:sp>
      <p:sp>
        <p:nvSpPr>
          <p:cNvPr id="18" name="正方形/長方形 17"/>
          <p:cNvSpPr/>
          <p:nvPr/>
        </p:nvSpPr>
        <p:spPr>
          <a:xfrm>
            <a:off x="0" y="0"/>
            <a:ext cx="6858000" cy="467544"/>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US" altLang="ja-JP" b="1"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HG丸ｺﾞｼｯｸM-PRO" pitchFamily="50" charset="-128"/>
                <a:ea typeface="HG丸ｺﾞｼｯｸM-PRO" pitchFamily="50" charset="-128"/>
              </a:rPr>
              <a:t>JCSS</a:t>
            </a:r>
            <a:r>
              <a:rPr lang="ja-JP" altLang="en-US" b="1"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HG丸ｺﾞｼｯｸM-PRO" pitchFamily="50" charset="-128"/>
                <a:ea typeface="HG丸ｺﾞｼｯｸM-PRO" pitchFamily="50" charset="-128"/>
              </a:rPr>
              <a:t> （</a:t>
            </a:r>
            <a:r>
              <a:rPr lang="ja-JP" altLang="en-US" b="1" dirty="0" smtClean="0">
                <a:effectLst>
                  <a:outerShdw blurRad="38100" dist="38100" dir="2700000" algn="tl">
                    <a:srgbClr val="000000">
                      <a:alpha val="43137"/>
                    </a:srgbClr>
                  </a:outerShdw>
                </a:effectLst>
                <a:latin typeface="HG丸ｺﾞｼｯｸM-PRO" pitchFamily="50" charset="-128"/>
                <a:ea typeface="HG丸ｺﾞｼｯｸM-PRO" pitchFamily="50" charset="-128"/>
              </a:rPr>
              <a:t>計量法トレーサビリティ制度</a:t>
            </a:r>
            <a:r>
              <a:rPr lang="ja-JP" altLang="en-US" b="1"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HG丸ｺﾞｼｯｸM-PRO" pitchFamily="50" charset="-128"/>
                <a:ea typeface="HG丸ｺﾞｼｯｸM-PRO" pitchFamily="50" charset="-128"/>
              </a:rPr>
              <a:t>）</a:t>
            </a:r>
            <a:endParaRPr lang="en-US" altLang="ja-JP" b="1"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HG丸ｺﾞｼｯｸM-PRO" pitchFamily="50" charset="-128"/>
              <a:ea typeface="HG丸ｺﾞｼｯｸM-PRO" pitchFamily="50"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188640" y="107504"/>
            <a:ext cx="6480720" cy="6480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144016" y="73814"/>
            <a:ext cx="6713984" cy="6586418"/>
          </a:xfrm>
          <a:prstGeom prst="rect">
            <a:avLst/>
          </a:prstGeom>
          <a:noFill/>
        </p:spPr>
        <p:txBody>
          <a:bodyPr wrap="square" rtlCol="0">
            <a:spAutoFit/>
          </a:bodyPr>
          <a:lstStyle/>
          <a:p>
            <a:r>
              <a:rPr kumimoji="1" lang="ja-JP" altLang="en-US" sz="1600" b="1" u="sng" dirty="0" smtClean="0">
                <a:effectLst>
                  <a:outerShdw blurRad="38100" dist="38100" dir="2700000" algn="tl">
                    <a:srgbClr val="000000">
                      <a:alpha val="43137"/>
                    </a:srgbClr>
                  </a:outerShdw>
                </a:effectLst>
                <a:latin typeface="HG丸ｺﾞｼｯｸM-PRO" pitchFamily="50" charset="-128"/>
                <a:ea typeface="HG丸ｺﾞｼｯｸM-PRO" pitchFamily="50" charset="-128"/>
              </a:rPr>
              <a:t>講演プログラム（予定）</a:t>
            </a:r>
            <a:endParaRPr lang="en-US" altLang="ja-JP" sz="1600" dirty="0" smtClean="0">
              <a:latin typeface="HG丸ｺﾞｼｯｸM-PRO" pitchFamily="50" charset="-128"/>
              <a:ea typeface="HG丸ｺﾞｼｯｸM-PRO" pitchFamily="50" charset="-128"/>
            </a:endParaRPr>
          </a:p>
          <a:p>
            <a:pPr lvl="0"/>
            <a:r>
              <a:rPr lang="en-US" altLang="ja-JP" sz="1100" b="1" dirty="0" smtClean="0">
                <a:latin typeface="HG丸ｺﾞｼｯｸM-PRO" pitchFamily="50" charset="-128"/>
                <a:ea typeface="HG丸ｺﾞｼｯｸM-PRO" pitchFamily="50" charset="-128"/>
              </a:rPr>
              <a:t>13:30-13:40</a:t>
            </a:r>
            <a:r>
              <a:rPr lang="ja-JP" altLang="en-US" sz="1100" b="1" dirty="0" smtClean="0">
                <a:latin typeface="HG丸ｺﾞｼｯｸM-PRO" pitchFamily="50" charset="-128"/>
                <a:ea typeface="HG丸ｺﾞｼｯｸM-PRO" pitchFamily="50" charset="-128"/>
              </a:rPr>
              <a:t>　</a:t>
            </a:r>
            <a:r>
              <a:rPr lang="ja-JP" altLang="ja-JP" sz="1100" b="1" dirty="0" smtClean="0">
                <a:latin typeface="HG丸ｺﾞｼｯｸM-PRO" pitchFamily="50" charset="-128"/>
                <a:ea typeface="HG丸ｺﾞｼｯｸM-PRO" pitchFamily="50" charset="-128"/>
              </a:rPr>
              <a:t>来賓挨拶</a:t>
            </a:r>
            <a:endParaRPr lang="en-US" altLang="ja-JP" sz="1100" dirty="0" smtClean="0">
              <a:latin typeface="HG丸ｺﾞｼｯｸM-PRO" pitchFamily="50" charset="-128"/>
              <a:ea typeface="HG丸ｺﾞｼｯｸM-PRO" pitchFamily="50" charset="-128"/>
            </a:endParaRPr>
          </a:p>
          <a:p>
            <a:pPr lvl="0"/>
            <a:r>
              <a:rPr lang="en-US" altLang="ja-JP" sz="1100" dirty="0" smtClean="0">
                <a:latin typeface="HG丸ｺﾞｼｯｸM-PRO" pitchFamily="50" charset="-128"/>
                <a:ea typeface="HG丸ｺﾞｼｯｸM-PRO" pitchFamily="50" charset="-128"/>
              </a:rPr>
              <a:t>	</a:t>
            </a:r>
            <a:r>
              <a:rPr lang="ja-JP" altLang="en-US" sz="1100" dirty="0" smtClean="0">
                <a:latin typeface="HG丸ｺﾞｼｯｸM-PRO" pitchFamily="50" charset="-128"/>
                <a:ea typeface="HG丸ｺﾞｼｯｸM-PRO" pitchFamily="50" charset="-128"/>
              </a:rPr>
              <a:t>　　</a:t>
            </a:r>
            <a:r>
              <a:rPr lang="ja-JP" altLang="ja-JP" sz="1100" dirty="0" smtClean="0">
                <a:latin typeface="HG丸ｺﾞｼｯｸM-PRO" pitchFamily="50" charset="-128"/>
                <a:ea typeface="HG丸ｺﾞｼｯｸM-PRO" pitchFamily="50" charset="-128"/>
              </a:rPr>
              <a:t>経済産業省</a:t>
            </a:r>
            <a:endParaRPr lang="en-US" altLang="ja-JP" sz="1100" dirty="0" smtClean="0">
              <a:latin typeface="HG丸ｺﾞｼｯｸM-PRO" pitchFamily="50" charset="-128"/>
              <a:ea typeface="HG丸ｺﾞｼｯｸM-PRO" pitchFamily="50" charset="-128"/>
            </a:endParaRPr>
          </a:p>
          <a:p>
            <a:pPr lvl="0"/>
            <a:r>
              <a:rPr lang="ja-JP" altLang="en-US" sz="1100" dirty="0" smtClean="0">
                <a:latin typeface="HG丸ｺﾞｼｯｸM-PRO" pitchFamily="50" charset="-128"/>
                <a:ea typeface="HG丸ｺﾞｼｯｸM-PRO" pitchFamily="50" charset="-128"/>
              </a:rPr>
              <a:t>　　　　　　　　</a:t>
            </a:r>
            <a:endParaRPr lang="ja-JP" altLang="ja-JP" sz="1100" dirty="0" smtClean="0">
              <a:latin typeface="HG丸ｺﾞｼｯｸM-PRO" pitchFamily="50" charset="-128"/>
              <a:ea typeface="HG丸ｺﾞｼｯｸM-PRO" pitchFamily="50" charset="-128"/>
            </a:endParaRPr>
          </a:p>
          <a:p>
            <a:r>
              <a:rPr lang="en-US" altLang="ja-JP" sz="1100" b="1" dirty="0" smtClean="0">
                <a:latin typeface="HG丸ｺﾞｼｯｸM-PRO" pitchFamily="50" charset="-128"/>
                <a:ea typeface="HG丸ｺﾞｼｯｸM-PRO" pitchFamily="50" charset="-128"/>
              </a:rPr>
              <a:t>13:40-14:00</a:t>
            </a:r>
            <a:r>
              <a:rPr lang="ja-JP" altLang="en-US" sz="1100" b="1" dirty="0" smtClean="0">
                <a:latin typeface="HG丸ｺﾞｼｯｸM-PRO" pitchFamily="50" charset="-128"/>
                <a:ea typeface="HG丸ｺﾞｼｯｸM-PRO" pitchFamily="50" charset="-128"/>
              </a:rPr>
              <a:t>　</a:t>
            </a:r>
            <a:r>
              <a:rPr lang="ja-JP" altLang="ja-JP" sz="1100" b="1" dirty="0" smtClean="0">
                <a:latin typeface="HG丸ｺﾞｼｯｸM-PRO" pitchFamily="50" charset="-128"/>
                <a:ea typeface="HG丸ｺﾞｼｯｸM-PRO" pitchFamily="50" charset="-128"/>
              </a:rPr>
              <a:t>開会・講演</a:t>
            </a:r>
            <a:r>
              <a:rPr lang="ja-JP" altLang="en-US" sz="1100" b="1" dirty="0" smtClean="0">
                <a:latin typeface="HG丸ｺﾞｼｯｸM-PRO" pitchFamily="50" charset="-128"/>
                <a:ea typeface="HG丸ｺﾞｼｯｸM-PRO" pitchFamily="50" charset="-128"/>
              </a:rPr>
              <a:t>１：</a:t>
            </a:r>
            <a:endParaRPr lang="en-US" altLang="ja-JP" sz="1100" b="1" dirty="0" smtClean="0">
              <a:latin typeface="HG丸ｺﾞｼｯｸM-PRO" pitchFamily="50" charset="-128"/>
              <a:ea typeface="HG丸ｺﾞｼｯｸM-PRO" pitchFamily="50" charset="-128"/>
            </a:endParaRPr>
          </a:p>
          <a:p>
            <a:r>
              <a:rPr lang="en-US" altLang="ja-JP" sz="1200" b="1" dirty="0" smtClean="0">
                <a:latin typeface="HG丸ｺﾞｼｯｸM-PRO" pitchFamily="50" charset="-128"/>
                <a:ea typeface="HG丸ｺﾞｼｯｸM-PRO" pitchFamily="50" charset="-128"/>
              </a:rPr>
              <a:t>	</a:t>
            </a:r>
            <a:r>
              <a:rPr lang="ja-JP" altLang="en-US" sz="1200" b="1" dirty="0" smtClean="0">
                <a:latin typeface="HG丸ｺﾞｼｯｸM-PRO" pitchFamily="50" charset="-128"/>
                <a:ea typeface="HG丸ｺﾞｼｯｸM-PRO" pitchFamily="50" charset="-128"/>
              </a:rPr>
              <a:t>　 </a:t>
            </a:r>
            <a:r>
              <a:rPr lang="en-US" altLang="ja-JP" sz="1200" b="1" dirty="0" smtClean="0">
                <a:latin typeface="HG丸ｺﾞｼｯｸM-PRO" pitchFamily="50" charset="-128"/>
                <a:ea typeface="HG丸ｺﾞｼｯｸM-PRO" pitchFamily="50" charset="-128"/>
              </a:rPr>
              <a:t>JCSS</a:t>
            </a:r>
            <a:r>
              <a:rPr lang="ja-JP" altLang="ja-JP" sz="1200" b="1" dirty="0" smtClean="0">
                <a:latin typeface="HG丸ｺﾞｼｯｸM-PRO" pitchFamily="50" charset="-128"/>
                <a:ea typeface="HG丸ｺﾞｼｯｸM-PRO" pitchFamily="50" charset="-128"/>
              </a:rPr>
              <a:t>の２０年</a:t>
            </a:r>
            <a:r>
              <a:rPr lang="ja-JP" altLang="en-US" sz="1200" b="1" dirty="0" smtClean="0">
                <a:latin typeface="HG丸ｺﾞｼｯｸM-PRO" pitchFamily="50" charset="-128"/>
                <a:ea typeface="HG丸ｺﾞｼｯｸM-PRO" pitchFamily="50" charset="-128"/>
              </a:rPr>
              <a:t>間</a:t>
            </a:r>
            <a:r>
              <a:rPr lang="ja-JP" altLang="en-US" sz="1200" dirty="0" smtClean="0">
                <a:latin typeface="HG丸ｺﾞｼｯｸM-PRO" pitchFamily="50" charset="-128"/>
                <a:ea typeface="HG丸ｺﾞｼｯｸM-PRO" pitchFamily="50" charset="-128"/>
              </a:rPr>
              <a:t>　　　　　　</a:t>
            </a:r>
            <a:endParaRPr lang="en-US" altLang="ja-JP" sz="1200" dirty="0" smtClean="0">
              <a:latin typeface="HG丸ｺﾞｼｯｸM-PRO" pitchFamily="50" charset="-128"/>
              <a:ea typeface="HG丸ｺﾞｼｯｸM-PRO" pitchFamily="50" charset="-128"/>
            </a:endParaRPr>
          </a:p>
          <a:p>
            <a:r>
              <a:rPr lang="en-US" altLang="ja-JP" sz="1200" dirty="0" smtClean="0">
                <a:latin typeface="HG丸ｺﾞｼｯｸM-PRO" pitchFamily="50" charset="-128"/>
                <a:ea typeface="HG丸ｺﾞｼｯｸM-PRO" pitchFamily="50" charset="-128"/>
              </a:rPr>
              <a:t>	</a:t>
            </a:r>
            <a:r>
              <a:rPr lang="ja-JP" altLang="en-US" sz="1200" dirty="0" smtClean="0">
                <a:latin typeface="HG丸ｺﾞｼｯｸM-PRO" pitchFamily="50" charset="-128"/>
                <a:ea typeface="HG丸ｺﾞｼｯｸM-PRO" pitchFamily="50" charset="-128"/>
              </a:rPr>
              <a:t>　　</a:t>
            </a:r>
            <a:r>
              <a:rPr lang="ja-JP" altLang="ja-JP" sz="1200" dirty="0" smtClean="0">
                <a:latin typeface="HG丸ｺﾞｼｯｸM-PRO" pitchFamily="50" charset="-128"/>
                <a:ea typeface="HG丸ｺﾞｼｯｸM-PRO" pitchFamily="50" charset="-128"/>
              </a:rPr>
              <a:t>独立行政法人</a:t>
            </a:r>
            <a:r>
              <a:rPr lang="en-US" altLang="ja-JP" sz="1200" dirty="0" smtClean="0">
                <a:latin typeface="HG丸ｺﾞｼｯｸM-PRO" pitchFamily="50" charset="-128"/>
                <a:ea typeface="HG丸ｺﾞｼｯｸM-PRO" pitchFamily="50" charset="-128"/>
              </a:rPr>
              <a:t> </a:t>
            </a:r>
            <a:r>
              <a:rPr lang="ja-JP" altLang="ja-JP" sz="1200" dirty="0" smtClean="0">
                <a:latin typeface="HG丸ｺﾞｼｯｸM-PRO" pitchFamily="50" charset="-128"/>
                <a:ea typeface="HG丸ｺﾞｼｯｸM-PRO" pitchFamily="50" charset="-128"/>
              </a:rPr>
              <a:t>製品評価技術基盤機構</a:t>
            </a:r>
            <a:r>
              <a:rPr lang="ja-JP" altLang="en-US" sz="1200" dirty="0" smtClean="0">
                <a:latin typeface="HG丸ｺﾞｼｯｸM-PRO" pitchFamily="50" charset="-128"/>
                <a:ea typeface="HG丸ｺﾞｼｯｸM-PRO" pitchFamily="50" charset="-128"/>
              </a:rPr>
              <a:t>　　　　　　</a:t>
            </a:r>
            <a:endParaRPr lang="en-US" altLang="ja-JP" sz="1200" dirty="0" smtClean="0">
              <a:latin typeface="HG丸ｺﾞｼｯｸM-PRO" pitchFamily="50" charset="-128"/>
              <a:ea typeface="HG丸ｺﾞｼｯｸM-PRO" pitchFamily="50" charset="-128"/>
            </a:endParaRPr>
          </a:p>
          <a:p>
            <a:r>
              <a:rPr lang="en-US" altLang="ja-JP" sz="1200" dirty="0" smtClean="0">
                <a:latin typeface="HG丸ｺﾞｼｯｸM-PRO" pitchFamily="50" charset="-128"/>
                <a:ea typeface="HG丸ｺﾞｼｯｸM-PRO" pitchFamily="50" charset="-128"/>
              </a:rPr>
              <a:t>		</a:t>
            </a:r>
            <a:r>
              <a:rPr lang="ja-JP" altLang="en-US" sz="1200" dirty="0" smtClean="0">
                <a:latin typeface="HG丸ｺﾞｼｯｸM-PRO" pitchFamily="50" charset="-128"/>
                <a:ea typeface="HG丸ｺﾞｼｯｸM-PRO" pitchFamily="50" charset="-128"/>
              </a:rPr>
              <a:t>　　　　</a:t>
            </a:r>
            <a:r>
              <a:rPr lang="ja-JP" altLang="ja-JP" sz="1200" dirty="0" smtClean="0">
                <a:latin typeface="HG丸ｺﾞｼｯｸM-PRO" pitchFamily="50" charset="-128"/>
                <a:ea typeface="HG丸ｺﾞｼｯｸM-PRO" pitchFamily="50" charset="-128"/>
              </a:rPr>
              <a:t>理事長</a:t>
            </a:r>
            <a:r>
              <a:rPr lang="ja-JP" altLang="en-US" sz="1200" dirty="0" smtClean="0">
                <a:latin typeface="HG丸ｺﾞｼｯｸM-PRO" pitchFamily="50" charset="-128"/>
                <a:ea typeface="HG丸ｺﾞｼｯｸM-PRO" pitchFamily="50" charset="-128"/>
              </a:rPr>
              <a:t>　</a:t>
            </a:r>
            <a:r>
              <a:rPr lang="ja-JP" altLang="ja-JP" sz="1200" dirty="0" smtClean="0">
                <a:latin typeface="HG丸ｺﾞｼｯｸM-PRO" pitchFamily="50" charset="-128"/>
                <a:ea typeface="HG丸ｺﾞｼｯｸM-PRO" pitchFamily="50" charset="-128"/>
              </a:rPr>
              <a:t>安井　至</a:t>
            </a:r>
            <a:endParaRPr lang="en-US" altLang="ja-JP" sz="1200" b="1" dirty="0" smtClean="0">
              <a:latin typeface="HG丸ｺﾞｼｯｸM-PRO" pitchFamily="50" charset="-128"/>
              <a:ea typeface="HG丸ｺﾞｼｯｸM-PRO" pitchFamily="50" charset="-128"/>
            </a:endParaRPr>
          </a:p>
          <a:p>
            <a:pPr lvl="0"/>
            <a:r>
              <a:rPr lang="en-US" altLang="ja-JP" sz="1100" b="1" dirty="0" smtClean="0">
                <a:latin typeface="HG丸ｺﾞｼｯｸM-PRO" pitchFamily="50" charset="-128"/>
                <a:ea typeface="HG丸ｺﾞｼｯｸM-PRO" pitchFamily="50" charset="-128"/>
              </a:rPr>
              <a:t>14:00-14:30</a:t>
            </a:r>
            <a:r>
              <a:rPr lang="ja-JP" altLang="en-US" sz="1100" b="1" dirty="0" smtClean="0">
                <a:latin typeface="HG丸ｺﾞｼｯｸM-PRO" pitchFamily="50" charset="-128"/>
                <a:ea typeface="HG丸ｺﾞｼｯｸM-PRO" pitchFamily="50" charset="-128"/>
              </a:rPr>
              <a:t>　講演２：</a:t>
            </a:r>
            <a:endParaRPr lang="en-US" altLang="ja-JP" sz="1100" b="1" dirty="0" smtClean="0">
              <a:latin typeface="HG丸ｺﾞｼｯｸM-PRO" pitchFamily="50" charset="-128"/>
              <a:ea typeface="HG丸ｺﾞｼｯｸM-PRO" pitchFamily="50" charset="-128"/>
            </a:endParaRPr>
          </a:p>
          <a:p>
            <a:pPr lvl="0"/>
            <a:r>
              <a:rPr lang="en-US" altLang="ja-JP" sz="1200" b="1" dirty="0" smtClean="0">
                <a:latin typeface="HG丸ｺﾞｼｯｸM-PRO" pitchFamily="50" charset="-128"/>
                <a:ea typeface="HG丸ｺﾞｼｯｸM-PRO" pitchFamily="50" charset="-128"/>
              </a:rPr>
              <a:t>	</a:t>
            </a:r>
            <a:r>
              <a:rPr lang="ja-JP" altLang="en-US" sz="1200" b="1" dirty="0" smtClean="0">
                <a:latin typeface="HG丸ｺﾞｼｯｸM-PRO" pitchFamily="50" charset="-128"/>
                <a:ea typeface="HG丸ｺﾞｼｯｸM-PRO" pitchFamily="50" charset="-128"/>
              </a:rPr>
              <a:t>　 </a:t>
            </a:r>
            <a:r>
              <a:rPr lang="ja-JP" altLang="ja-JP" sz="1200" b="1" dirty="0" smtClean="0">
                <a:latin typeface="HG丸ｺﾞｼｯｸM-PRO" pitchFamily="50" charset="-128"/>
                <a:ea typeface="HG丸ｺﾞｼｯｸM-PRO" pitchFamily="50" charset="-128"/>
              </a:rPr>
              <a:t>日本のモノ作りを支える計測の重要性について</a:t>
            </a:r>
            <a:endParaRPr lang="en-US" altLang="ja-JP" sz="1200" b="1" dirty="0" smtClean="0">
              <a:latin typeface="HG丸ｺﾞｼｯｸM-PRO" pitchFamily="50" charset="-128"/>
              <a:ea typeface="HG丸ｺﾞｼｯｸM-PRO" pitchFamily="50" charset="-128"/>
            </a:endParaRPr>
          </a:p>
          <a:p>
            <a:pPr lvl="0"/>
            <a:r>
              <a:rPr lang="en-US" altLang="ja-JP" sz="1200" dirty="0" smtClean="0">
                <a:latin typeface="HG丸ｺﾞｼｯｸM-PRO" pitchFamily="50" charset="-128"/>
                <a:ea typeface="HG丸ｺﾞｼｯｸM-PRO" pitchFamily="50" charset="-128"/>
              </a:rPr>
              <a:t>	</a:t>
            </a:r>
            <a:r>
              <a:rPr lang="ja-JP" altLang="en-US" sz="1200" dirty="0" smtClean="0">
                <a:latin typeface="HG丸ｺﾞｼｯｸM-PRO" pitchFamily="50" charset="-128"/>
                <a:ea typeface="HG丸ｺﾞｼｯｸM-PRO" pitchFamily="50" charset="-128"/>
              </a:rPr>
              <a:t>　　　　　　　　　　</a:t>
            </a:r>
            <a:r>
              <a:rPr lang="ja-JP" altLang="ja-JP" sz="1200" dirty="0" smtClean="0">
                <a:latin typeface="HG丸ｺﾞｼｯｸM-PRO" pitchFamily="50" charset="-128"/>
                <a:ea typeface="HG丸ｺﾞｼｯｸM-PRO" pitchFamily="50" charset="-128"/>
              </a:rPr>
              <a:t>ダイヤ精機</a:t>
            </a:r>
            <a:r>
              <a:rPr lang="ja-JP" altLang="en-US" sz="1200" dirty="0" smtClean="0">
                <a:latin typeface="HG丸ｺﾞｼｯｸM-PRO" pitchFamily="50" charset="-128"/>
                <a:ea typeface="HG丸ｺﾞｼｯｸM-PRO" pitchFamily="50" charset="-128"/>
              </a:rPr>
              <a:t>株式会社 </a:t>
            </a:r>
            <a:r>
              <a:rPr lang="ja-JP" altLang="ja-JP" sz="1200" dirty="0" smtClean="0">
                <a:latin typeface="HG丸ｺﾞｼｯｸM-PRO" pitchFamily="50" charset="-128"/>
                <a:ea typeface="HG丸ｺﾞｼｯｸM-PRO" pitchFamily="50" charset="-128"/>
              </a:rPr>
              <a:t>　</a:t>
            </a:r>
            <a:endParaRPr lang="en-US" altLang="ja-JP" sz="1200" dirty="0" smtClean="0">
              <a:latin typeface="HG丸ｺﾞｼｯｸM-PRO" pitchFamily="50" charset="-128"/>
              <a:ea typeface="HG丸ｺﾞｼｯｸM-PRO" pitchFamily="50" charset="-128"/>
            </a:endParaRPr>
          </a:p>
          <a:p>
            <a:pPr lvl="0"/>
            <a:r>
              <a:rPr lang="en-US" altLang="ja-JP" sz="1200" dirty="0" smtClean="0">
                <a:latin typeface="HG丸ｺﾞｼｯｸM-PRO" pitchFamily="50" charset="-128"/>
                <a:ea typeface="HG丸ｺﾞｼｯｸM-PRO" pitchFamily="50" charset="-128"/>
              </a:rPr>
              <a:t>		</a:t>
            </a:r>
            <a:r>
              <a:rPr lang="ja-JP" altLang="en-US" sz="1200" dirty="0" smtClean="0">
                <a:latin typeface="HG丸ｺﾞｼｯｸM-PRO" pitchFamily="50" charset="-128"/>
                <a:ea typeface="HG丸ｺﾞｼｯｸM-PRO" pitchFamily="50" charset="-128"/>
              </a:rPr>
              <a:t>　　　　</a:t>
            </a:r>
            <a:r>
              <a:rPr lang="ja-JP" altLang="ja-JP" sz="1200" dirty="0" smtClean="0">
                <a:latin typeface="HG丸ｺﾞｼｯｸM-PRO" pitchFamily="50" charset="-128"/>
                <a:ea typeface="HG丸ｺﾞｼｯｸM-PRO" pitchFamily="50" charset="-128"/>
              </a:rPr>
              <a:t>代表取締役社長</a:t>
            </a:r>
            <a:r>
              <a:rPr lang="ja-JP" altLang="en-US" sz="1200" dirty="0" smtClean="0">
                <a:latin typeface="HG丸ｺﾞｼｯｸM-PRO" pitchFamily="50" charset="-128"/>
                <a:ea typeface="HG丸ｺﾞｼｯｸM-PRO" pitchFamily="50" charset="-128"/>
              </a:rPr>
              <a:t>　</a:t>
            </a:r>
            <a:r>
              <a:rPr lang="ja-JP" altLang="ja-JP" sz="1200" dirty="0" smtClean="0">
                <a:latin typeface="HG丸ｺﾞｼｯｸM-PRO" pitchFamily="50" charset="-128"/>
                <a:ea typeface="HG丸ｺﾞｼｯｸM-PRO" pitchFamily="50" charset="-128"/>
              </a:rPr>
              <a:t>諏訪</a:t>
            </a:r>
            <a:r>
              <a:rPr lang="ja-JP" altLang="en-US" sz="1200" dirty="0" smtClean="0">
                <a:latin typeface="HG丸ｺﾞｼｯｸM-PRO" pitchFamily="50" charset="-128"/>
                <a:ea typeface="HG丸ｺﾞｼｯｸM-PRO" pitchFamily="50" charset="-128"/>
              </a:rPr>
              <a:t>　</a:t>
            </a:r>
            <a:r>
              <a:rPr lang="ja-JP" altLang="ja-JP" sz="1200" dirty="0" smtClean="0">
                <a:latin typeface="HG丸ｺﾞｼｯｸM-PRO" pitchFamily="50" charset="-128"/>
                <a:ea typeface="HG丸ｺﾞｼｯｸM-PRO" pitchFamily="50" charset="-128"/>
              </a:rPr>
              <a:t>貴子</a:t>
            </a:r>
            <a:r>
              <a:rPr lang="ja-JP" altLang="en-US" sz="1200" dirty="0" smtClean="0">
                <a:latin typeface="HG丸ｺﾞｼｯｸM-PRO" pitchFamily="50" charset="-128"/>
                <a:ea typeface="HG丸ｺﾞｼｯｸM-PRO" pitchFamily="50" charset="-128"/>
              </a:rPr>
              <a:t>　氏</a:t>
            </a:r>
            <a:endParaRPr lang="en-US" altLang="ja-JP" sz="1200" b="1" dirty="0" smtClean="0">
              <a:latin typeface="HG丸ｺﾞｼｯｸM-PRO" pitchFamily="50" charset="-128"/>
              <a:ea typeface="HG丸ｺﾞｼｯｸM-PRO" pitchFamily="50" charset="-128"/>
            </a:endParaRPr>
          </a:p>
          <a:p>
            <a:pPr lvl="0"/>
            <a:r>
              <a:rPr lang="en-US" altLang="ja-JP" sz="1100" b="1" dirty="0" smtClean="0">
                <a:latin typeface="HG丸ｺﾞｼｯｸM-PRO" pitchFamily="50" charset="-128"/>
                <a:ea typeface="HG丸ｺﾞｼｯｸM-PRO" pitchFamily="50" charset="-128"/>
              </a:rPr>
              <a:t>14:30-15:00</a:t>
            </a:r>
            <a:r>
              <a:rPr lang="ja-JP" altLang="ja-JP" sz="1100" b="1" dirty="0" smtClean="0">
                <a:latin typeface="HG丸ｺﾞｼｯｸM-PRO" pitchFamily="50" charset="-128"/>
                <a:ea typeface="HG丸ｺﾞｼｯｸM-PRO" pitchFamily="50" charset="-128"/>
              </a:rPr>
              <a:t>　</a:t>
            </a:r>
            <a:r>
              <a:rPr lang="ja-JP" altLang="en-US" sz="1100" b="1" dirty="0" smtClean="0">
                <a:latin typeface="HG丸ｺﾞｼｯｸM-PRO" pitchFamily="50" charset="-128"/>
                <a:ea typeface="HG丸ｺﾞｼｯｸM-PRO" pitchFamily="50" charset="-128"/>
              </a:rPr>
              <a:t>講演３：</a:t>
            </a:r>
            <a:endParaRPr lang="en-US" altLang="ja-JP" sz="1100" b="1" dirty="0" smtClean="0">
              <a:latin typeface="HG丸ｺﾞｼｯｸM-PRO" pitchFamily="50" charset="-128"/>
              <a:ea typeface="HG丸ｺﾞｼｯｸM-PRO" pitchFamily="50" charset="-128"/>
            </a:endParaRPr>
          </a:p>
          <a:p>
            <a:r>
              <a:rPr lang="en-US" altLang="ja-JP" sz="1200" b="1" dirty="0" smtClean="0">
                <a:latin typeface="HG丸ｺﾞｼｯｸM-PRO" pitchFamily="50" charset="-128"/>
                <a:ea typeface="HG丸ｺﾞｼｯｸM-PRO" pitchFamily="50" charset="-128"/>
              </a:rPr>
              <a:t>	</a:t>
            </a:r>
            <a:r>
              <a:rPr lang="ja-JP" altLang="en-US" sz="1200" b="1" dirty="0" smtClean="0">
                <a:latin typeface="HG丸ｺﾞｼｯｸM-PRO" pitchFamily="50" charset="-128"/>
                <a:ea typeface="HG丸ｺﾞｼｯｸM-PRO" pitchFamily="50" charset="-128"/>
              </a:rPr>
              <a:t>　 </a:t>
            </a:r>
            <a:r>
              <a:rPr lang="ja-JP" altLang="ja-JP" sz="1200" b="1" dirty="0" smtClean="0">
                <a:latin typeface="HG丸ｺﾞｼｯｸM-PRO" pitchFamily="50" charset="-128"/>
                <a:ea typeface="HG丸ｺﾞｼｯｸM-PRO" pitchFamily="50" charset="-128"/>
              </a:rPr>
              <a:t>東京都立産業技術研究センターにおける</a:t>
            </a:r>
            <a:r>
              <a:rPr lang="ja-JP" altLang="en-US" sz="1200" b="1" dirty="0" smtClean="0">
                <a:latin typeface="HG丸ｺﾞｼｯｸM-PRO" pitchFamily="50" charset="-128"/>
                <a:ea typeface="HG丸ｺﾞｼｯｸM-PRO" pitchFamily="50" charset="-128"/>
              </a:rPr>
              <a:t> </a:t>
            </a:r>
            <a:endParaRPr lang="en-US" altLang="ja-JP" sz="1200" b="1" dirty="0" smtClean="0">
              <a:latin typeface="HG丸ｺﾞｼｯｸM-PRO" pitchFamily="50" charset="-128"/>
              <a:ea typeface="HG丸ｺﾞｼｯｸM-PRO" pitchFamily="50" charset="-128"/>
            </a:endParaRPr>
          </a:p>
          <a:p>
            <a:r>
              <a:rPr lang="en-US" altLang="ja-JP" sz="1200" b="1" dirty="0" smtClean="0">
                <a:latin typeface="HG丸ｺﾞｼｯｸM-PRO" pitchFamily="50" charset="-128"/>
                <a:ea typeface="HG丸ｺﾞｼｯｸM-PRO" pitchFamily="50" charset="-128"/>
              </a:rPr>
              <a:t>	</a:t>
            </a:r>
            <a:r>
              <a:rPr lang="ja-JP" altLang="en-US" sz="1200" b="1" dirty="0" smtClean="0">
                <a:latin typeface="HG丸ｺﾞｼｯｸM-PRO" pitchFamily="50" charset="-128"/>
                <a:ea typeface="HG丸ｺﾞｼｯｸM-PRO" pitchFamily="50" charset="-128"/>
              </a:rPr>
              <a:t>　 </a:t>
            </a:r>
            <a:r>
              <a:rPr lang="ja-JP" altLang="ja-JP" sz="1200" b="1" dirty="0" smtClean="0">
                <a:latin typeface="HG丸ｺﾞｼｯｸM-PRO" pitchFamily="50" charset="-128"/>
                <a:ea typeface="HG丸ｺﾞｼｯｸM-PRO" pitchFamily="50" charset="-128"/>
              </a:rPr>
              <a:t>試験事業の高品質化と海外展開支援への取り組み</a:t>
            </a:r>
            <a:endParaRPr lang="en-US" altLang="ja-JP" sz="1200" b="1" dirty="0" smtClean="0">
              <a:latin typeface="HG丸ｺﾞｼｯｸM-PRO" pitchFamily="50" charset="-128"/>
              <a:ea typeface="HG丸ｺﾞｼｯｸM-PRO" pitchFamily="50" charset="-128"/>
            </a:endParaRPr>
          </a:p>
          <a:p>
            <a:pPr lvl="0"/>
            <a:r>
              <a:rPr lang="en-US" altLang="ja-JP" sz="1200" dirty="0" smtClean="0">
                <a:latin typeface="HG丸ｺﾞｼｯｸM-PRO" pitchFamily="50" charset="-128"/>
                <a:ea typeface="HG丸ｺﾞｼｯｸM-PRO" pitchFamily="50" charset="-128"/>
              </a:rPr>
              <a:t>	</a:t>
            </a:r>
            <a:r>
              <a:rPr lang="ja-JP" altLang="en-US" sz="1200" dirty="0" smtClean="0">
                <a:latin typeface="HG丸ｺﾞｼｯｸM-PRO" pitchFamily="50" charset="-128"/>
                <a:ea typeface="HG丸ｺﾞｼｯｸM-PRO" pitchFamily="50" charset="-128"/>
              </a:rPr>
              <a:t>　　　　　　　</a:t>
            </a:r>
            <a:r>
              <a:rPr lang="ja-JP" altLang="ja-JP" sz="1200" dirty="0" smtClean="0">
                <a:latin typeface="HG丸ｺﾞｼｯｸM-PRO" pitchFamily="50" charset="-128"/>
                <a:ea typeface="HG丸ｺﾞｼｯｸM-PRO" pitchFamily="50" charset="-128"/>
              </a:rPr>
              <a:t>地方独立行政法人</a:t>
            </a:r>
            <a:r>
              <a:rPr lang="en-US" altLang="ja-JP" sz="1200" dirty="0" smtClean="0">
                <a:latin typeface="HG丸ｺﾞｼｯｸM-PRO" pitchFamily="50" charset="-128"/>
                <a:ea typeface="HG丸ｺﾞｼｯｸM-PRO" pitchFamily="50" charset="-128"/>
              </a:rPr>
              <a:t> </a:t>
            </a:r>
            <a:r>
              <a:rPr lang="ja-JP" altLang="ja-JP" sz="1200" dirty="0" smtClean="0">
                <a:latin typeface="HG丸ｺﾞｼｯｸM-PRO" pitchFamily="50" charset="-128"/>
                <a:ea typeface="HG丸ｺﾞｼｯｸM-PRO" pitchFamily="50" charset="-128"/>
              </a:rPr>
              <a:t>東京都立産業技術研究センター</a:t>
            </a:r>
            <a:endParaRPr lang="en-US" altLang="ja-JP" sz="1200" dirty="0" smtClean="0">
              <a:latin typeface="HG丸ｺﾞｼｯｸM-PRO" pitchFamily="50" charset="-128"/>
              <a:ea typeface="HG丸ｺﾞｼｯｸM-PRO" pitchFamily="50" charset="-128"/>
            </a:endParaRPr>
          </a:p>
          <a:p>
            <a:pPr lvl="0"/>
            <a:r>
              <a:rPr lang="en-US" altLang="ja-JP" sz="1200" dirty="0" smtClean="0">
                <a:latin typeface="HG丸ｺﾞｼｯｸM-PRO" pitchFamily="50" charset="-128"/>
                <a:ea typeface="HG丸ｺﾞｼｯｸM-PRO" pitchFamily="50" charset="-128"/>
              </a:rPr>
              <a:t>	</a:t>
            </a:r>
            <a:r>
              <a:rPr lang="ja-JP" altLang="en-US" sz="1200" dirty="0" smtClean="0">
                <a:latin typeface="HG丸ｺﾞｼｯｸM-PRO" pitchFamily="50" charset="-128"/>
                <a:ea typeface="HG丸ｺﾞｼｯｸM-PRO" pitchFamily="50" charset="-128"/>
              </a:rPr>
              <a:t>　　　　　　　経営企画部 経営企画室 主任研究員　</a:t>
            </a:r>
            <a:r>
              <a:rPr lang="ja-JP" altLang="ja-JP" sz="1200" dirty="0" smtClean="0">
                <a:latin typeface="HG丸ｺﾞｼｯｸM-PRO" pitchFamily="50" charset="-128"/>
                <a:ea typeface="HG丸ｺﾞｼｯｸM-PRO" pitchFamily="50" charset="-128"/>
              </a:rPr>
              <a:t>岩永</a:t>
            </a:r>
            <a:r>
              <a:rPr lang="ja-JP" altLang="en-US" sz="1200" dirty="0" smtClean="0">
                <a:latin typeface="HG丸ｺﾞｼｯｸM-PRO" pitchFamily="50" charset="-128"/>
                <a:ea typeface="HG丸ｺﾞｼｯｸM-PRO" pitchFamily="50" charset="-128"/>
              </a:rPr>
              <a:t>　敏</a:t>
            </a:r>
            <a:r>
              <a:rPr lang="ja-JP" altLang="ja-JP" sz="1200" dirty="0" smtClean="0">
                <a:latin typeface="HG丸ｺﾞｼｯｸM-PRO" pitchFamily="50" charset="-128"/>
                <a:ea typeface="HG丸ｺﾞｼｯｸM-PRO" pitchFamily="50" charset="-128"/>
              </a:rPr>
              <a:t>秀</a:t>
            </a:r>
            <a:r>
              <a:rPr lang="ja-JP" altLang="en-US" sz="1200" dirty="0" smtClean="0">
                <a:latin typeface="HG丸ｺﾞｼｯｸM-PRO" pitchFamily="50" charset="-128"/>
                <a:ea typeface="HG丸ｺﾞｼｯｸM-PRO" pitchFamily="50" charset="-128"/>
              </a:rPr>
              <a:t>　氏</a:t>
            </a:r>
            <a:endParaRPr lang="en-US" altLang="ja-JP" sz="1200" dirty="0" smtClean="0">
              <a:latin typeface="HG丸ｺﾞｼｯｸM-PRO" pitchFamily="50" charset="-128"/>
              <a:ea typeface="HG丸ｺﾞｼｯｸM-PRO" pitchFamily="50" charset="-128"/>
            </a:endParaRPr>
          </a:p>
          <a:p>
            <a:pPr lvl="0"/>
            <a:r>
              <a:rPr lang="en-US" altLang="ja-JP" sz="1100" b="1" dirty="0" smtClean="0">
                <a:latin typeface="HG丸ｺﾞｼｯｸM-PRO" pitchFamily="50" charset="-128"/>
                <a:ea typeface="HG丸ｺﾞｼｯｸM-PRO" pitchFamily="50" charset="-128"/>
              </a:rPr>
              <a:t>15:00-15:50</a:t>
            </a:r>
            <a:r>
              <a:rPr lang="ja-JP" altLang="ja-JP" sz="1100" b="1" dirty="0" smtClean="0">
                <a:latin typeface="HG丸ｺﾞｼｯｸM-PRO" pitchFamily="50" charset="-128"/>
                <a:ea typeface="HG丸ｺﾞｼｯｸM-PRO" pitchFamily="50" charset="-128"/>
              </a:rPr>
              <a:t>　</a:t>
            </a:r>
            <a:r>
              <a:rPr lang="ja-JP" altLang="en-US" sz="1100" b="1" dirty="0" smtClean="0">
                <a:latin typeface="HG丸ｺﾞｼｯｸM-PRO" pitchFamily="50" charset="-128"/>
                <a:ea typeface="HG丸ｺﾞｼｯｸM-PRO" pitchFamily="50" charset="-128"/>
              </a:rPr>
              <a:t>展示及び休憩：</a:t>
            </a:r>
            <a:endParaRPr lang="en-US" altLang="ja-JP" sz="1100" b="1" dirty="0" smtClean="0">
              <a:latin typeface="HG丸ｺﾞｼｯｸM-PRO" pitchFamily="50" charset="-128"/>
              <a:ea typeface="HG丸ｺﾞｼｯｸM-PRO" pitchFamily="50" charset="-128"/>
            </a:endParaRPr>
          </a:p>
          <a:p>
            <a:pPr lvl="0"/>
            <a:r>
              <a:rPr lang="en-US" altLang="ja-JP" sz="1200" b="1" dirty="0" smtClean="0">
                <a:latin typeface="HG丸ｺﾞｼｯｸM-PRO" pitchFamily="50" charset="-128"/>
                <a:ea typeface="HG丸ｺﾞｼｯｸM-PRO" pitchFamily="50" charset="-128"/>
              </a:rPr>
              <a:t>	</a:t>
            </a:r>
            <a:r>
              <a:rPr lang="ja-JP" altLang="en-US" sz="1200" b="1" dirty="0" smtClean="0">
                <a:latin typeface="HG丸ｺﾞｼｯｸM-PRO" pitchFamily="50" charset="-128"/>
                <a:ea typeface="HG丸ｺﾞｼｯｸM-PRO" pitchFamily="50" charset="-128"/>
              </a:rPr>
              <a:t>　 登録事業者による</a:t>
            </a:r>
            <a:r>
              <a:rPr lang="en-US" altLang="ja-JP" sz="1200" b="1" dirty="0" smtClean="0">
                <a:latin typeface="HG丸ｺﾞｼｯｸM-PRO" pitchFamily="50" charset="-128"/>
                <a:ea typeface="HG丸ｺﾞｼｯｸM-PRO" pitchFamily="50" charset="-128"/>
              </a:rPr>
              <a:t>JCSS</a:t>
            </a:r>
            <a:r>
              <a:rPr lang="ja-JP" altLang="en-US" sz="1200" b="1" dirty="0" smtClean="0">
                <a:latin typeface="HG丸ｺﾞｼｯｸM-PRO" pitchFamily="50" charset="-128"/>
                <a:ea typeface="HG丸ｺﾞｼｯｸM-PRO" pitchFamily="50" charset="-128"/>
              </a:rPr>
              <a:t>の取り組み等の紹介、相談コーナー</a:t>
            </a:r>
            <a:endParaRPr lang="en-US" altLang="ja-JP" sz="1200" b="1" dirty="0" smtClean="0">
              <a:latin typeface="HG丸ｺﾞｼｯｸM-PRO" pitchFamily="50" charset="-128"/>
              <a:ea typeface="HG丸ｺﾞｼｯｸM-PRO" pitchFamily="50" charset="-128"/>
            </a:endParaRPr>
          </a:p>
          <a:p>
            <a:r>
              <a:rPr lang="en-US" altLang="ja-JP" sz="1200" dirty="0" smtClean="0">
                <a:latin typeface="HG丸ｺﾞｼｯｸM-PRO" pitchFamily="50" charset="-128"/>
                <a:ea typeface="HG丸ｺﾞｼｯｸM-PRO" pitchFamily="50" charset="-128"/>
              </a:rPr>
              <a:t>	</a:t>
            </a:r>
            <a:r>
              <a:rPr lang="ja-JP" altLang="en-US" sz="1200" dirty="0" smtClean="0">
                <a:latin typeface="HG丸ｺﾞｼｯｸM-PRO" pitchFamily="50" charset="-128"/>
                <a:ea typeface="HG丸ｺﾞｼｯｸM-PRO" pitchFamily="50" charset="-128"/>
              </a:rPr>
              <a:t>　 </a:t>
            </a:r>
            <a:r>
              <a:rPr lang="en-US" altLang="ja-JP" sz="1200" i="1" dirty="0" smtClean="0">
                <a:effectLst>
                  <a:outerShdw blurRad="38100" dist="38100" dir="2700000" algn="tl">
                    <a:srgbClr val="000000">
                      <a:alpha val="43137"/>
                    </a:srgbClr>
                  </a:outerShdw>
                </a:effectLst>
                <a:latin typeface="HG丸ｺﾞｼｯｸM-PRO" pitchFamily="50" charset="-128"/>
                <a:ea typeface="HG丸ｺﾞｼｯｸM-PRO" pitchFamily="50" charset="-128"/>
              </a:rPr>
              <a:t>※JCSS</a:t>
            </a:r>
            <a:r>
              <a:rPr lang="ja-JP" altLang="en-US" sz="1200" i="1" dirty="0" smtClean="0">
                <a:effectLst>
                  <a:outerShdw blurRad="38100" dist="38100" dir="2700000" algn="tl">
                    <a:srgbClr val="000000">
                      <a:alpha val="43137"/>
                    </a:srgbClr>
                  </a:outerShdw>
                </a:effectLst>
                <a:latin typeface="HG丸ｺﾞｼｯｸM-PRO" pitchFamily="50" charset="-128"/>
                <a:ea typeface="HG丸ｺﾞｼｯｸM-PRO" pitchFamily="50" charset="-128"/>
              </a:rPr>
              <a:t>登録事業者によるポスター、パンフレット、測定器物等の展示を行い</a:t>
            </a:r>
            <a:r>
              <a:rPr lang="en-US" altLang="ja-JP" sz="1200" i="1" dirty="0" smtClean="0">
                <a:latin typeface="HG丸ｺﾞｼｯｸM-PRO" pitchFamily="50" charset="-128"/>
                <a:ea typeface="HG丸ｺﾞｼｯｸM-PRO" pitchFamily="50" charset="-128"/>
              </a:rPr>
              <a:t>	</a:t>
            </a:r>
            <a:r>
              <a:rPr lang="ja-JP" altLang="en-US" sz="1200" i="1" dirty="0" smtClean="0">
                <a:latin typeface="HG丸ｺﾞｼｯｸM-PRO" pitchFamily="50" charset="-128"/>
                <a:ea typeface="HG丸ｺﾞｼｯｸM-PRO" pitchFamily="50" charset="-128"/>
              </a:rPr>
              <a:t>　 </a:t>
            </a:r>
            <a:r>
              <a:rPr lang="ja-JP" altLang="en-US" sz="1200" i="1" dirty="0" smtClean="0">
                <a:effectLst>
                  <a:outerShdw blurRad="38100" dist="38100" dir="2700000" algn="tl">
                    <a:srgbClr val="000000">
                      <a:alpha val="43137"/>
                    </a:srgbClr>
                  </a:outerShdw>
                </a:effectLst>
                <a:latin typeface="HG丸ｺﾞｼｯｸM-PRO" pitchFamily="50" charset="-128"/>
                <a:ea typeface="HG丸ｺﾞｼｯｸM-PRO" pitchFamily="50" charset="-128"/>
              </a:rPr>
              <a:t>ます。出展事業者一覧</a:t>
            </a:r>
            <a:r>
              <a:rPr lang="en-US" altLang="ja-JP" sz="1200" i="1" dirty="0" smtClean="0">
                <a:effectLst>
                  <a:outerShdw blurRad="38100" dist="38100" dir="2700000" algn="tl">
                    <a:srgbClr val="000000">
                      <a:alpha val="43137"/>
                    </a:srgbClr>
                  </a:outerShdw>
                </a:effectLst>
                <a:latin typeface="HG丸ｺﾞｼｯｸM-PRO" pitchFamily="50" charset="-128"/>
                <a:ea typeface="HG丸ｺﾞｼｯｸM-PRO" pitchFamily="50" charset="-128"/>
              </a:rPr>
              <a:t>(</a:t>
            </a:r>
            <a:r>
              <a:rPr lang="ja-JP" altLang="en-US" sz="1200" i="1" dirty="0" smtClean="0">
                <a:effectLst>
                  <a:outerShdw blurRad="38100" dist="38100" dir="2700000" algn="tl">
                    <a:srgbClr val="000000">
                      <a:alpha val="43137"/>
                    </a:srgbClr>
                  </a:outerShdw>
                </a:effectLst>
                <a:latin typeface="HG丸ｺﾞｼｯｸM-PRO" pitchFamily="50" charset="-128"/>
                <a:ea typeface="HG丸ｺﾞｼｯｸM-PRO" pitchFamily="50" charset="-128"/>
              </a:rPr>
              <a:t>予定</a:t>
            </a:r>
            <a:r>
              <a:rPr lang="en-US" altLang="ja-JP" sz="1200" i="1" dirty="0" smtClean="0">
                <a:effectLst>
                  <a:outerShdw blurRad="38100" dist="38100" dir="2700000" algn="tl">
                    <a:srgbClr val="000000">
                      <a:alpha val="43137"/>
                    </a:srgbClr>
                  </a:outerShdw>
                </a:effectLst>
                <a:latin typeface="HG丸ｺﾞｼｯｸM-PRO" pitchFamily="50" charset="-128"/>
                <a:ea typeface="HG丸ｺﾞｼｯｸM-PRO" pitchFamily="50" charset="-128"/>
              </a:rPr>
              <a:t>)</a:t>
            </a:r>
            <a:r>
              <a:rPr lang="ja-JP" altLang="en-US" sz="1200" i="1" dirty="0" smtClean="0">
                <a:effectLst>
                  <a:outerShdw blurRad="38100" dist="38100" dir="2700000" algn="tl">
                    <a:srgbClr val="000000">
                      <a:alpha val="43137"/>
                    </a:srgbClr>
                  </a:outerShdw>
                </a:effectLst>
                <a:latin typeface="HG丸ｺﾞｼｯｸM-PRO" pitchFamily="50" charset="-128"/>
                <a:ea typeface="HG丸ｺﾞｼｯｸM-PRO" pitchFamily="50" charset="-128"/>
              </a:rPr>
              <a:t>は、参加申込ホームページよりご覧になれます。</a:t>
            </a:r>
          </a:p>
          <a:p>
            <a:pPr lvl="0"/>
            <a:r>
              <a:rPr lang="ja-JP" altLang="en-US" sz="1200" b="1" dirty="0" smtClean="0">
                <a:latin typeface="HG丸ｺﾞｼｯｸM-PRO" pitchFamily="50" charset="-128"/>
                <a:ea typeface="HG丸ｺﾞｼｯｸM-PRO" pitchFamily="50" charset="-128"/>
              </a:rPr>
              <a:t>　　　　　　　 </a:t>
            </a:r>
            <a:r>
              <a:rPr lang="ja-JP" altLang="en-US" sz="1200" b="1" dirty="0" smtClean="0">
                <a:solidFill>
                  <a:srgbClr val="FF0000"/>
                </a:solidFill>
                <a:latin typeface="HG丸ｺﾞｼｯｸM-PRO" pitchFamily="50" charset="-128"/>
                <a:ea typeface="HG丸ｺﾞｼｯｸM-PRO" pitchFamily="50" charset="-128"/>
              </a:rPr>
              <a:t>★</a:t>
            </a:r>
            <a:r>
              <a:rPr lang="en-US" altLang="ja-JP" sz="1200" b="1" dirty="0" smtClean="0">
                <a:solidFill>
                  <a:srgbClr val="FF0000"/>
                </a:solidFill>
                <a:latin typeface="HG丸ｺﾞｼｯｸM-PRO" pitchFamily="50" charset="-128"/>
                <a:ea typeface="HG丸ｺﾞｼｯｸM-PRO" pitchFamily="50" charset="-128"/>
              </a:rPr>
              <a:t>JCSS</a:t>
            </a:r>
            <a:r>
              <a:rPr lang="ja-JP" altLang="en-US" sz="1200" b="1" dirty="0" smtClean="0">
                <a:solidFill>
                  <a:srgbClr val="FF0000"/>
                </a:solidFill>
                <a:latin typeface="HG丸ｺﾞｼｯｸM-PRO" pitchFamily="50" charset="-128"/>
                <a:ea typeface="HG丸ｺﾞｼｯｸM-PRO" pitchFamily="50" charset="-128"/>
              </a:rPr>
              <a:t>を利用したビジネス発見の場としてご活用ください★ </a:t>
            </a:r>
            <a:endParaRPr lang="en-US" altLang="ja-JP" sz="1200" b="1" dirty="0" smtClean="0">
              <a:solidFill>
                <a:srgbClr val="FF0000"/>
              </a:solidFill>
              <a:latin typeface="HG丸ｺﾞｼｯｸM-PRO" pitchFamily="50" charset="-128"/>
              <a:ea typeface="HG丸ｺﾞｼｯｸM-PRO" pitchFamily="50" charset="-128"/>
            </a:endParaRPr>
          </a:p>
          <a:p>
            <a:pPr lvl="0"/>
            <a:endParaRPr lang="en-US" altLang="ja-JP" sz="1200" b="1" dirty="0" smtClean="0">
              <a:latin typeface="HG丸ｺﾞｼｯｸM-PRO" pitchFamily="50" charset="-128"/>
              <a:ea typeface="HG丸ｺﾞｼｯｸM-PRO" pitchFamily="50" charset="-128"/>
            </a:endParaRPr>
          </a:p>
          <a:p>
            <a:pPr lvl="0"/>
            <a:r>
              <a:rPr lang="en-US" altLang="ja-JP" sz="1100" b="1" dirty="0" smtClean="0">
                <a:latin typeface="HG丸ｺﾞｼｯｸM-PRO" pitchFamily="50" charset="-128"/>
                <a:ea typeface="HG丸ｺﾞｼｯｸM-PRO" pitchFamily="50" charset="-128"/>
              </a:rPr>
              <a:t>15:50-16:20</a:t>
            </a:r>
            <a:r>
              <a:rPr lang="ja-JP" altLang="en-US" sz="1100" b="1" dirty="0" smtClean="0">
                <a:latin typeface="HG丸ｺﾞｼｯｸM-PRO" pitchFamily="50" charset="-128"/>
                <a:ea typeface="HG丸ｺﾞｼｯｸM-PRO" pitchFamily="50" charset="-128"/>
              </a:rPr>
              <a:t>　講演４：</a:t>
            </a:r>
            <a:endParaRPr lang="en-US" altLang="ja-JP" sz="1100" b="1" dirty="0" smtClean="0">
              <a:latin typeface="HG丸ｺﾞｼｯｸM-PRO" pitchFamily="50" charset="-128"/>
              <a:ea typeface="HG丸ｺﾞｼｯｸM-PRO" pitchFamily="50" charset="-128"/>
            </a:endParaRPr>
          </a:p>
          <a:p>
            <a:pPr lvl="0"/>
            <a:r>
              <a:rPr lang="en-US" altLang="ja-JP" sz="1200" b="1" dirty="0" smtClean="0">
                <a:latin typeface="HG丸ｺﾞｼｯｸM-PRO" pitchFamily="50" charset="-128"/>
                <a:ea typeface="HG丸ｺﾞｼｯｸM-PRO" pitchFamily="50" charset="-128"/>
              </a:rPr>
              <a:t>	</a:t>
            </a:r>
            <a:r>
              <a:rPr lang="ja-JP" altLang="en-US" sz="1200" b="1" dirty="0" smtClean="0">
                <a:latin typeface="HG丸ｺﾞｼｯｸM-PRO" pitchFamily="50" charset="-128"/>
                <a:ea typeface="HG丸ｺﾞｼｯｸM-PRO" pitchFamily="50" charset="-128"/>
              </a:rPr>
              <a:t>　 当社の</a:t>
            </a:r>
            <a:r>
              <a:rPr lang="en-US" altLang="ja-JP" sz="1200" b="1" dirty="0" smtClean="0">
                <a:latin typeface="HG丸ｺﾞｼｯｸM-PRO" pitchFamily="50" charset="-128"/>
                <a:ea typeface="HG丸ｺﾞｼｯｸM-PRO" pitchFamily="50" charset="-128"/>
              </a:rPr>
              <a:t>JCSS</a:t>
            </a:r>
            <a:r>
              <a:rPr lang="ja-JP" altLang="en-US" sz="1200" b="1" dirty="0" smtClean="0">
                <a:latin typeface="HG丸ｺﾞｼｯｸM-PRO" pitchFamily="50" charset="-128"/>
                <a:ea typeface="HG丸ｺﾞｼｯｸM-PRO" pitchFamily="50" charset="-128"/>
              </a:rPr>
              <a:t>業務の展開について</a:t>
            </a:r>
            <a:endParaRPr lang="en-US" altLang="ja-JP" sz="1200" b="1" dirty="0" smtClean="0">
              <a:latin typeface="HG丸ｺﾞｼｯｸM-PRO" pitchFamily="50" charset="-128"/>
              <a:ea typeface="HG丸ｺﾞｼｯｸM-PRO" pitchFamily="50" charset="-128"/>
            </a:endParaRPr>
          </a:p>
          <a:p>
            <a:pPr lvl="0"/>
            <a:r>
              <a:rPr lang="en-US" altLang="ja-JP" sz="1200" b="1" dirty="0" smtClean="0">
                <a:latin typeface="HG丸ｺﾞｼｯｸM-PRO" pitchFamily="50" charset="-128"/>
                <a:ea typeface="HG丸ｺﾞｼｯｸM-PRO" pitchFamily="50" charset="-128"/>
              </a:rPr>
              <a:t>	    </a:t>
            </a:r>
            <a:r>
              <a:rPr lang="ja-JP" altLang="en-US" sz="1200" b="1" dirty="0" smtClean="0">
                <a:latin typeface="HG丸ｺﾞｼｯｸM-PRO" pitchFamily="50" charset="-128"/>
                <a:ea typeface="HG丸ｺﾞｼｯｸM-PRO" pitchFamily="50" charset="-128"/>
              </a:rPr>
              <a:t>～温度計メーカの温度校正サービス～</a:t>
            </a:r>
            <a:endParaRPr lang="en-US" altLang="ja-JP" sz="1200" b="1" dirty="0" smtClean="0">
              <a:latin typeface="HG丸ｺﾞｼｯｸM-PRO" pitchFamily="50" charset="-128"/>
              <a:ea typeface="HG丸ｺﾞｼｯｸM-PRO" pitchFamily="50" charset="-128"/>
            </a:endParaRPr>
          </a:p>
          <a:p>
            <a:pPr lvl="0"/>
            <a:r>
              <a:rPr lang="en-US" altLang="ja-JP" sz="1100" dirty="0" smtClean="0">
                <a:latin typeface="HG丸ｺﾞｼｯｸM-PRO" pitchFamily="50" charset="-128"/>
                <a:ea typeface="HG丸ｺﾞｼｯｸM-PRO" pitchFamily="50" charset="-128"/>
              </a:rPr>
              <a:t>	</a:t>
            </a:r>
            <a:r>
              <a:rPr lang="ja-JP" altLang="en-US" sz="1100" dirty="0" smtClean="0">
                <a:latin typeface="HG丸ｺﾞｼｯｸM-PRO" pitchFamily="50" charset="-128"/>
                <a:ea typeface="HG丸ｺﾞｼｯｸM-PRO" pitchFamily="50" charset="-128"/>
              </a:rPr>
              <a:t>　　　　　　　　　　　　　　　</a:t>
            </a:r>
            <a:r>
              <a:rPr lang="ja-JP" altLang="ja-JP" sz="1200" dirty="0" smtClean="0">
                <a:latin typeface="HG丸ｺﾞｼｯｸM-PRO" pitchFamily="50" charset="-128"/>
                <a:ea typeface="HG丸ｺﾞｼｯｸM-PRO" pitchFamily="50" charset="-128"/>
              </a:rPr>
              <a:t>山里産業株式会社</a:t>
            </a:r>
            <a:endParaRPr lang="en-US" altLang="ja-JP" sz="1100" b="1" dirty="0" smtClean="0">
              <a:latin typeface="HG丸ｺﾞｼｯｸM-PRO" pitchFamily="50" charset="-128"/>
              <a:ea typeface="HG丸ｺﾞｼｯｸM-PRO" pitchFamily="50" charset="-128"/>
            </a:endParaRPr>
          </a:p>
          <a:p>
            <a:pPr lvl="0"/>
            <a:r>
              <a:rPr lang="ja-JP" altLang="en-US" sz="1100" b="1" dirty="0" smtClean="0">
                <a:latin typeface="HG丸ｺﾞｼｯｸM-PRO" pitchFamily="50" charset="-128"/>
                <a:ea typeface="HG丸ｺﾞｼｯｸM-PRO" pitchFamily="50" charset="-128"/>
              </a:rPr>
              <a:t>　　　　　　　　　　　　　　　　　　　　　  </a:t>
            </a:r>
            <a:r>
              <a:rPr lang="ja-JP" altLang="ja-JP" sz="1100" dirty="0" smtClean="0">
                <a:latin typeface="HG丸ｺﾞｼｯｸM-PRO" pitchFamily="50" charset="-128"/>
                <a:ea typeface="HG丸ｺﾞｼｯｸM-PRO" pitchFamily="50" charset="-128"/>
              </a:rPr>
              <a:t>標準</a:t>
            </a:r>
            <a:r>
              <a:rPr lang="ja-JP" altLang="en-US" sz="1100" dirty="0" smtClean="0">
                <a:latin typeface="HG丸ｺﾞｼｯｸM-PRO" pitchFamily="50" charset="-128"/>
                <a:ea typeface="HG丸ｺﾞｼｯｸM-PRO" pitchFamily="50" charset="-128"/>
              </a:rPr>
              <a:t>室長　丸野　耕一　氏</a:t>
            </a:r>
            <a:r>
              <a:rPr lang="ja-JP" altLang="en-US" sz="1100" b="1" dirty="0" smtClean="0">
                <a:latin typeface="HG丸ｺﾞｼｯｸM-PRO" pitchFamily="50" charset="-128"/>
                <a:ea typeface="HG丸ｺﾞｼｯｸM-PRO" pitchFamily="50" charset="-128"/>
              </a:rPr>
              <a:t>　　</a:t>
            </a:r>
            <a:endParaRPr lang="en-US" altLang="ja-JP" sz="1100" b="1" dirty="0" smtClean="0">
              <a:latin typeface="HG丸ｺﾞｼｯｸM-PRO" pitchFamily="50" charset="-128"/>
              <a:ea typeface="HG丸ｺﾞｼｯｸM-PRO" pitchFamily="50" charset="-128"/>
            </a:endParaRPr>
          </a:p>
          <a:p>
            <a:pPr lvl="0"/>
            <a:r>
              <a:rPr lang="en-US" altLang="ja-JP" sz="1100" b="1" dirty="0" smtClean="0">
                <a:latin typeface="HG丸ｺﾞｼｯｸM-PRO" pitchFamily="50" charset="-128"/>
                <a:ea typeface="HG丸ｺﾞｼｯｸM-PRO" pitchFamily="50" charset="-128"/>
              </a:rPr>
              <a:t>16:20-16:50</a:t>
            </a:r>
            <a:r>
              <a:rPr lang="ja-JP" altLang="en-US" sz="1100" b="1" dirty="0" smtClean="0">
                <a:latin typeface="HG丸ｺﾞｼｯｸM-PRO" pitchFamily="50" charset="-128"/>
                <a:ea typeface="HG丸ｺﾞｼｯｸM-PRO" pitchFamily="50" charset="-128"/>
              </a:rPr>
              <a:t>　講演５：</a:t>
            </a:r>
            <a:endParaRPr lang="en-US" altLang="ja-JP" sz="1100" b="1" dirty="0" smtClean="0">
              <a:latin typeface="HG丸ｺﾞｼｯｸM-PRO" pitchFamily="50" charset="-128"/>
              <a:ea typeface="HG丸ｺﾞｼｯｸM-PRO" pitchFamily="50" charset="-128"/>
            </a:endParaRPr>
          </a:p>
          <a:p>
            <a:pPr lvl="0"/>
            <a:r>
              <a:rPr lang="en-US" altLang="ja-JP" sz="1200" b="1" dirty="0" smtClean="0">
                <a:latin typeface="HG丸ｺﾞｼｯｸM-PRO" pitchFamily="50" charset="-128"/>
                <a:ea typeface="HG丸ｺﾞｼｯｸM-PRO" pitchFamily="50" charset="-128"/>
              </a:rPr>
              <a:t>	</a:t>
            </a:r>
            <a:r>
              <a:rPr lang="ja-JP" altLang="en-US" sz="1200" b="1" dirty="0" smtClean="0">
                <a:latin typeface="HG丸ｺﾞｼｯｸM-PRO" pitchFamily="50" charset="-128"/>
                <a:ea typeface="HG丸ｺﾞｼｯｸM-PRO" pitchFamily="50" charset="-128"/>
              </a:rPr>
              <a:t>　　</a:t>
            </a:r>
            <a:r>
              <a:rPr lang="ja-JP" altLang="ja-JP" sz="1200" b="1" dirty="0" smtClean="0">
                <a:latin typeface="HG丸ｺﾞｼｯｸM-PRO" pitchFamily="50" charset="-128"/>
                <a:ea typeface="HG丸ｺﾞｼｯｸM-PRO" pitchFamily="50" charset="-128"/>
              </a:rPr>
              <a:t>計量標準開発の現状と今後の</a:t>
            </a:r>
            <a:r>
              <a:rPr lang="en-US" altLang="ja-JP" sz="1200" b="1" dirty="0" smtClean="0">
                <a:latin typeface="HG丸ｺﾞｼｯｸM-PRO" pitchFamily="50" charset="-128"/>
                <a:ea typeface="HG丸ｺﾞｼｯｸM-PRO" pitchFamily="50" charset="-128"/>
              </a:rPr>
              <a:t>JCSS</a:t>
            </a:r>
            <a:r>
              <a:rPr lang="ja-JP" altLang="ja-JP" sz="1200" b="1" dirty="0" err="1" smtClean="0">
                <a:latin typeface="HG丸ｺﾞｼｯｸM-PRO" pitchFamily="50" charset="-128"/>
                <a:ea typeface="HG丸ｺﾞｼｯｸM-PRO" pitchFamily="50" charset="-128"/>
              </a:rPr>
              <a:t>への</a:t>
            </a:r>
            <a:r>
              <a:rPr lang="ja-JP" altLang="ja-JP" sz="1200" b="1" dirty="0" smtClean="0">
                <a:latin typeface="HG丸ｺﾞｼｯｸM-PRO" pitchFamily="50" charset="-128"/>
                <a:ea typeface="HG丸ｺﾞｼｯｸM-PRO" pitchFamily="50" charset="-128"/>
              </a:rPr>
              <a:t>貢献</a:t>
            </a:r>
            <a:endParaRPr lang="en-US" altLang="ja-JP" sz="1200" b="1" dirty="0" smtClean="0">
              <a:latin typeface="HG丸ｺﾞｼｯｸM-PRO" pitchFamily="50" charset="-128"/>
              <a:ea typeface="HG丸ｺﾞｼｯｸM-PRO" pitchFamily="50" charset="-128"/>
            </a:endParaRPr>
          </a:p>
          <a:p>
            <a:pPr lvl="0"/>
            <a:r>
              <a:rPr lang="en-US" altLang="ja-JP" sz="1200" dirty="0" smtClean="0">
                <a:latin typeface="HG丸ｺﾞｼｯｸM-PRO" pitchFamily="50" charset="-128"/>
                <a:ea typeface="HG丸ｺﾞｼｯｸM-PRO" pitchFamily="50" charset="-128"/>
              </a:rPr>
              <a:t>	</a:t>
            </a:r>
            <a:r>
              <a:rPr lang="ja-JP" altLang="en-US" sz="1200" dirty="0" smtClean="0">
                <a:latin typeface="HG丸ｺﾞｼｯｸM-PRO" pitchFamily="50" charset="-128"/>
                <a:ea typeface="HG丸ｺﾞｼｯｸM-PRO" pitchFamily="50" charset="-128"/>
              </a:rPr>
              <a:t>　　　　　　　　</a:t>
            </a:r>
            <a:r>
              <a:rPr lang="ja-JP" altLang="ja-JP" sz="1200" dirty="0" smtClean="0">
                <a:latin typeface="HG丸ｺﾞｼｯｸM-PRO" pitchFamily="50" charset="-128"/>
                <a:ea typeface="HG丸ｺﾞｼｯｸM-PRO" pitchFamily="50" charset="-128"/>
              </a:rPr>
              <a:t>独立行政法人</a:t>
            </a:r>
            <a:r>
              <a:rPr lang="en-US" altLang="ja-JP" sz="1200" dirty="0" smtClean="0">
                <a:latin typeface="HG丸ｺﾞｼｯｸM-PRO" pitchFamily="50" charset="-128"/>
                <a:ea typeface="HG丸ｺﾞｼｯｸM-PRO" pitchFamily="50" charset="-128"/>
              </a:rPr>
              <a:t> </a:t>
            </a:r>
            <a:r>
              <a:rPr lang="ja-JP" altLang="ja-JP" sz="1200" dirty="0" smtClean="0">
                <a:latin typeface="HG丸ｺﾞｼｯｸM-PRO" pitchFamily="50" charset="-128"/>
                <a:ea typeface="HG丸ｺﾞｼｯｸM-PRO" pitchFamily="50" charset="-128"/>
              </a:rPr>
              <a:t>産業技術総合研究所</a:t>
            </a:r>
            <a:r>
              <a:rPr lang="en-US" altLang="ja-JP" sz="1200" dirty="0" smtClean="0">
                <a:latin typeface="HG丸ｺﾞｼｯｸM-PRO" pitchFamily="50" charset="-128"/>
                <a:ea typeface="HG丸ｺﾞｼｯｸM-PRO" pitchFamily="50" charset="-128"/>
              </a:rPr>
              <a:t> </a:t>
            </a:r>
          </a:p>
          <a:p>
            <a:pPr lvl="0"/>
            <a:r>
              <a:rPr lang="en-US" altLang="ja-JP" sz="1200" dirty="0" smtClean="0">
                <a:latin typeface="HG丸ｺﾞｼｯｸM-PRO" pitchFamily="50" charset="-128"/>
                <a:ea typeface="HG丸ｺﾞｼｯｸM-PRO" pitchFamily="50" charset="-128"/>
              </a:rPr>
              <a:t>		</a:t>
            </a:r>
            <a:r>
              <a:rPr lang="ja-JP" altLang="en-US" sz="1200" dirty="0" smtClean="0">
                <a:latin typeface="HG丸ｺﾞｼｯｸM-PRO" pitchFamily="50" charset="-128"/>
                <a:ea typeface="HG丸ｺﾞｼｯｸM-PRO" pitchFamily="50" charset="-128"/>
              </a:rPr>
              <a:t>　　</a:t>
            </a:r>
            <a:r>
              <a:rPr lang="ja-JP" altLang="ja-JP" sz="1200" dirty="0" smtClean="0">
                <a:latin typeface="HG丸ｺﾞｼｯｸM-PRO" pitchFamily="50" charset="-128"/>
                <a:ea typeface="HG丸ｺﾞｼｯｸM-PRO" pitchFamily="50" charset="-128"/>
              </a:rPr>
              <a:t>計量標準総合センター代表</a:t>
            </a:r>
            <a:r>
              <a:rPr lang="ja-JP" altLang="en-US" sz="1200" dirty="0" smtClean="0">
                <a:latin typeface="HG丸ｺﾞｼｯｸM-PRO" pitchFamily="50" charset="-128"/>
                <a:ea typeface="HG丸ｺﾞｼｯｸM-PRO" pitchFamily="50" charset="-128"/>
              </a:rPr>
              <a:t>　</a:t>
            </a:r>
            <a:r>
              <a:rPr lang="ja-JP" altLang="ja-JP" sz="1200" dirty="0" smtClean="0">
                <a:latin typeface="HG丸ｺﾞｼｯｸM-PRO" pitchFamily="50" charset="-128"/>
                <a:ea typeface="HG丸ｺﾞｼｯｸM-PRO" pitchFamily="50" charset="-128"/>
              </a:rPr>
              <a:t>三木</a:t>
            </a:r>
            <a:r>
              <a:rPr lang="ja-JP" altLang="en-US" sz="1200" dirty="0" smtClean="0">
                <a:latin typeface="HG丸ｺﾞｼｯｸM-PRO" pitchFamily="50" charset="-128"/>
                <a:ea typeface="HG丸ｺﾞｼｯｸM-PRO" pitchFamily="50" charset="-128"/>
              </a:rPr>
              <a:t>　</a:t>
            </a:r>
            <a:r>
              <a:rPr lang="ja-JP" altLang="ja-JP" sz="1200" dirty="0" smtClean="0">
                <a:latin typeface="HG丸ｺﾞｼｯｸM-PRO" pitchFamily="50" charset="-128"/>
                <a:ea typeface="HG丸ｺﾞｼｯｸM-PRO" pitchFamily="50" charset="-128"/>
              </a:rPr>
              <a:t>幸信</a:t>
            </a:r>
            <a:r>
              <a:rPr lang="ja-JP" altLang="en-US" sz="1200" dirty="0" smtClean="0">
                <a:latin typeface="HG丸ｺﾞｼｯｸM-PRO" pitchFamily="50" charset="-128"/>
                <a:ea typeface="HG丸ｺﾞｼｯｸM-PRO" pitchFamily="50" charset="-128"/>
              </a:rPr>
              <a:t>　氏　</a:t>
            </a:r>
            <a:r>
              <a:rPr lang="en-US" altLang="ja-JP" sz="1200" dirty="0" smtClean="0">
                <a:latin typeface="HG丸ｺﾞｼｯｸM-PRO" pitchFamily="50" charset="-128"/>
                <a:ea typeface="HG丸ｺﾞｼｯｸM-PRO" pitchFamily="50" charset="-128"/>
              </a:rPr>
              <a:t>		</a:t>
            </a:r>
            <a:r>
              <a:rPr lang="ja-JP" altLang="en-US" sz="1200" dirty="0" smtClean="0">
                <a:latin typeface="HG丸ｺﾞｼｯｸM-PRO" pitchFamily="50" charset="-128"/>
                <a:ea typeface="HG丸ｺﾞｼｯｸM-PRO" pitchFamily="50" charset="-128"/>
              </a:rPr>
              <a:t>　　　</a:t>
            </a:r>
            <a:endParaRPr lang="en-US" altLang="ja-JP" sz="1200" b="1" dirty="0" smtClean="0">
              <a:latin typeface="HG丸ｺﾞｼｯｸM-PRO" pitchFamily="50" charset="-128"/>
              <a:ea typeface="HG丸ｺﾞｼｯｸM-PRO" pitchFamily="50" charset="-128"/>
            </a:endParaRPr>
          </a:p>
          <a:p>
            <a:pPr lvl="0"/>
            <a:endParaRPr lang="en-US" altLang="ja-JP" sz="1100" b="1" dirty="0" smtClean="0">
              <a:latin typeface="HG丸ｺﾞｼｯｸM-PRO" pitchFamily="50" charset="-128"/>
              <a:ea typeface="HG丸ｺﾞｼｯｸM-PRO" pitchFamily="50" charset="-128"/>
            </a:endParaRPr>
          </a:p>
          <a:p>
            <a:pPr lvl="0"/>
            <a:r>
              <a:rPr lang="en-US" altLang="ja-JP" sz="1100" b="1" dirty="0" smtClean="0">
                <a:latin typeface="HG丸ｺﾞｼｯｸM-PRO" pitchFamily="50" charset="-128"/>
                <a:ea typeface="HG丸ｺﾞｼｯｸM-PRO" pitchFamily="50" charset="-128"/>
              </a:rPr>
              <a:t>16:50-17:00</a:t>
            </a:r>
            <a:r>
              <a:rPr lang="ja-JP" altLang="en-US" sz="1100" b="1" dirty="0" smtClean="0">
                <a:latin typeface="HG丸ｺﾞｼｯｸM-PRO" pitchFamily="50" charset="-128"/>
                <a:ea typeface="HG丸ｺﾞｼｯｸM-PRO" pitchFamily="50" charset="-128"/>
              </a:rPr>
              <a:t>　閉会挨拶</a:t>
            </a:r>
            <a:endParaRPr lang="en-US" altLang="ja-JP" sz="1100" b="1" dirty="0" smtClean="0">
              <a:latin typeface="HG丸ｺﾞｼｯｸM-PRO" pitchFamily="50" charset="-128"/>
              <a:ea typeface="HG丸ｺﾞｼｯｸM-PRO" pitchFamily="50" charset="-128"/>
            </a:endParaRPr>
          </a:p>
          <a:p>
            <a:pPr lvl="0"/>
            <a:r>
              <a:rPr lang="en-US" altLang="ja-JP" sz="1100" dirty="0" smtClean="0">
                <a:latin typeface="HG丸ｺﾞｼｯｸM-PRO" pitchFamily="50" charset="-128"/>
                <a:ea typeface="HG丸ｺﾞｼｯｸM-PRO" pitchFamily="50" charset="-128"/>
              </a:rPr>
              <a:t>	</a:t>
            </a:r>
            <a:r>
              <a:rPr lang="ja-JP" altLang="en-US" sz="1100" dirty="0" smtClean="0">
                <a:latin typeface="HG丸ｺﾞｼｯｸM-PRO" pitchFamily="50" charset="-128"/>
                <a:ea typeface="HG丸ｺﾞｼｯｸM-PRO" pitchFamily="50" charset="-128"/>
              </a:rPr>
              <a:t>　　　　</a:t>
            </a:r>
            <a:r>
              <a:rPr lang="ja-JP" altLang="ja-JP" sz="1100" dirty="0" smtClean="0">
                <a:latin typeface="HG丸ｺﾞｼｯｸM-PRO" pitchFamily="50" charset="-128"/>
                <a:ea typeface="HG丸ｺﾞｼｯｸM-PRO" pitchFamily="50" charset="-128"/>
              </a:rPr>
              <a:t>独立行政法人 </a:t>
            </a:r>
            <a:r>
              <a:rPr lang="en-US" altLang="ja-JP" sz="1100" dirty="0" smtClean="0">
                <a:latin typeface="HG丸ｺﾞｼｯｸM-PRO" pitchFamily="50" charset="-128"/>
                <a:ea typeface="HG丸ｺﾞｼｯｸM-PRO" pitchFamily="50" charset="-128"/>
              </a:rPr>
              <a:t> </a:t>
            </a:r>
            <a:r>
              <a:rPr lang="ja-JP" altLang="ja-JP" sz="1100" dirty="0" smtClean="0">
                <a:latin typeface="HG丸ｺﾞｼｯｸM-PRO" pitchFamily="50" charset="-128"/>
                <a:ea typeface="HG丸ｺﾞｼｯｸM-PRO" pitchFamily="50" charset="-128"/>
              </a:rPr>
              <a:t>製品評価技術基盤機構 </a:t>
            </a:r>
            <a:endParaRPr lang="en-US" altLang="ja-JP" sz="1100" dirty="0" smtClean="0">
              <a:latin typeface="HG丸ｺﾞｼｯｸM-PRO" pitchFamily="50" charset="-128"/>
              <a:ea typeface="HG丸ｺﾞｼｯｸM-PRO" pitchFamily="50" charset="-128"/>
            </a:endParaRPr>
          </a:p>
          <a:p>
            <a:pPr lvl="0"/>
            <a:r>
              <a:rPr lang="en-US" altLang="ja-JP" sz="1100" dirty="0" smtClean="0">
                <a:latin typeface="HG丸ｺﾞｼｯｸM-PRO" pitchFamily="50" charset="-128"/>
                <a:ea typeface="HG丸ｺﾞｼｯｸM-PRO" pitchFamily="50" charset="-128"/>
              </a:rPr>
              <a:t>	</a:t>
            </a:r>
            <a:r>
              <a:rPr lang="ja-JP" altLang="en-US" sz="1100" dirty="0" smtClean="0">
                <a:latin typeface="HG丸ｺﾞｼｯｸM-PRO" pitchFamily="50" charset="-128"/>
                <a:ea typeface="HG丸ｺﾞｼｯｸM-PRO" pitchFamily="50" charset="-128"/>
              </a:rPr>
              <a:t>　　　　</a:t>
            </a:r>
            <a:r>
              <a:rPr lang="ja-JP" altLang="ja-JP" sz="1100" dirty="0" smtClean="0">
                <a:latin typeface="HG丸ｺﾞｼｯｸM-PRO" pitchFamily="50" charset="-128"/>
                <a:ea typeface="HG丸ｺﾞｼｯｸM-PRO" pitchFamily="50" charset="-128"/>
              </a:rPr>
              <a:t>認定センター所長</a:t>
            </a:r>
            <a:r>
              <a:rPr lang="ja-JP" altLang="en-US" sz="1100" dirty="0" smtClean="0">
                <a:latin typeface="HG丸ｺﾞｼｯｸM-PRO" pitchFamily="50" charset="-128"/>
                <a:ea typeface="HG丸ｺﾞｼｯｸM-PRO" pitchFamily="50" charset="-128"/>
              </a:rPr>
              <a:t>　</a:t>
            </a:r>
            <a:r>
              <a:rPr lang="ja-JP" altLang="ja-JP" sz="1100" dirty="0" smtClean="0">
                <a:latin typeface="HG丸ｺﾞｼｯｸM-PRO" pitchFamily="50" charset="-128"/>
                <a:ea typeface="HG丸ｺﾞｼｯｸM-PRO" pitchFamily="50" charset="-128"/>
              </a:rPr>
              <a:t>藤間　一郎</a:t>
            </a:r>
            <a:r>
              <a:rPr lang="en-US" altLang="ja-JP" sz="1100" dirty="0" smtClean="0">
                <a:latin typeface="HG丸ｺﾞｼｯｸM-PRO" pitchFamily="50" charset="-128"/>
                <a:ea typeface="HG丸ｺﾞｼｯｸM-PRO" pitchFamily="50" charset="-128"/>
              </a:rPr>
              <a:t> </a:t>
            </a:r>
            <a:endParaRPr lang="ja-JP" altLang="ja-JP" sz="1100" dirty="0" smtClean="0">
              <a:latin typeface="HG丸ｺﾞｼｯｸM-PRO" pitchFamily="50" charset="-128"/>
              <a:ea typeface="HG丸ｺﾞｼｯｸM-PRO" pitchFamily="50" charset="-128"/>
            </a:endParaRPr>
          </a:p>
        </p:txBody>
      </p:sp>
      <p:sp>
        <p:nvSpPr>
          <p:cNvPr id="8" name="テキスト ボックス 7"/>
          <p:cNvSpPr txBox="1"/>
          <p:nvPr/>
        </p:nvSpPr>
        <p:spPr>
          <a:xfrm>
            <a:off x="188640" y="7884369"/>
            <a:ext cx="3672408" cy="1015663"/>
          </a:xfrm>
          <a:prstGeom prst="rect">
            <a:avLst/>
          </a:prstGeom>
          <a:solidFill>
            <a:schemeClr val="bg1"/>
          </a:solidFill>
          <a:ln>
            <a:solidFill>
              <a:schemeClr val="accent1"/>
            </a:solidFill>
            <a:prstDash val="solid"/>
          </a:ln>
        </p:spPr>
        <p:txBody>
          <a:bodyPr wrap="square" rtlCol="0">
            <a:spAutoFit/>
          </a:bodyPr>
          <a:lstStyle/>
          <a:p>
            <a:r>
              <a:rPr lang="ja-JP" altLang="en-US" sz="1000" dirty="0" smtClean="0">
                <a:latin typeface="HG丸ｺﾞｼｯｸM-PRO" pitchFamily="50" charset="-128"/>
                <a:ea typeface="HG丸ｺﾞｼｯｸM-PRO" pitchFamily="50" charset="-128"/>
              </a:rPr>
              <a:t>　　　　　</a:t>
            </a:r>
            <a:r>
              <a:rPr kumimoji="1" lang="ja-JP" altLang="en-US" sz="1000" dirty="0" smtClean="0">
                <a:latin typeface="HG丸ｺﾞｼｯｸM-PRO" pitchFamily="50" charset="-128"/>
                <a:ea typeface="HG丸ｺﾞｼｯｸM-PRO" pitchFamily="50" charset="-128"/>
              </a:rPr>
              <a:t> 　</a:t>
            </a:r>
            <a:r>
              <a:rPr kumimoji="1" lang="en-US" altLang="ja-JP" sz="1000" dirty="0" smtClean="0">
                <a:latin typeface="HG丸ｺﾞｼｯｸM-PRO" pitchFamily="50" charset="-128"/>
                <a:ea typeface="HG丸ｺﾞｼｯｸM-PRO" pitchFamily="50" charset="-128"/>
              </a:rPr>
              <a:t>【</a:t>
            </a:r>
            <a:r>
              <a:rPr kumimoji="1" lang="ja-JP" altLang="en-US" sz="1000" dirty="0" smtClean="0">
                <a:latin typeface="HG丸ｺﾞｼｯｸM-PRO" pitchFamily="50" charset="-128"/>
                <a:ea typeface="HG丸ｺﾞｼｯｸM-PRO" pitchFamily="50" charset="-128"/>
              </a:rPr>
              <a:t>お問い合わせ</a:t>
            </a:r>
            <a:r>
              <a:rPr kumimoji="1" lang="en-US" altLang="ja-JP" sz="1000" dirty="0" smtClean="0">
                <a:latin typeface="HG丸ｺﾞｼｯｸM-PRO" pitchFamily="50" charset="-128"/>
                <a:ea typeface="HG丸ｺﾞｼｯｸM-PRO" pitchFamily="50" charset="-128"/>
              </a:rPr>
              <a:t>】</a:t>
            </a:r>
          </a:p>
          <a:p>
            <a:r>
              <a:rPr lang="ja-JP" altLang="en-US" sz="1000" dirty="0" smtClean="0">
                <a:latin typeface="HG丸ｺﾞｼｯｸM-PRO" pitchFamily="50" charset="-128"/>
                <a:ea typeface="HG丸ｺﾞｼｯｸM-PRO" pitchFamily="50" charset="-128"/>
              </a:rPr>
              <a:t>　　　　　　・ＪＣＳＳ</a:t>
            </a:r>
            <a:r>
              <a:rPr lang="en-US" altLang="ja-JP" sz="1000" dirty="0" smtClean="0">
                <a:latin typeface="HG丸ｺﾞｼｯｸM-PRO" pitchFamily="50" charset="-128"/>
                <a:ea typeface="HG丸ｺﾞｼｯｸM-PRO" pitchFamily="50" charset="-128"/>
              </a:rPr>
              <a:t>20</a:t>
            </a:r>
            <a:r>
              <a:rPr lang="ja-JP" altLang="en-US" sz="1000" dirty="0" smtClean="0">
                <a:latin typeface="HG丸ｺﾞｼｯｸM-PRO" pitchFamily="50" charset="-128"/>
                <a:ea typeface="HG丸ｺﾞｼｯｸM-PRO" pitchFamily="50" charset="-128"/>
              </a:rPr>
              <a:t>周年記念シンポジウム事務局　</a:t>
            </a:r>
            <a:endParaRPr lang="en-US" altLang="ja-JP" sz="1000" dirty="0" smtClean="0">
              <a:latin typeface="HG丸ｺﾞｼｯｸM-PRO" pitchFamily="50" charset="-128"/>
              <a:ea typeface="HG丸ｺﾞｼｯｸM-PRO" pitchFamily="50" charset="-128"/>
            </a:endParaRPr>
          </a:p>
          <a:p>
            <a:r>
              <a:rPr lang="ja-JP" altLang="en-US" sz="1000" dirty="0" smtClean="0">
                <a:latin typeface="HG丸ｺﾞｼｯｸM-PRO" pitchFamily="50" charset="-128"/>
                <a:ea typeface="HG丸ｺﾞｼｯｸM-PRO" pitchFamily="50" charset="-128"/>
              </a:rPr>
              <a:t>　　　　　　・</a:t>
            </a:r>
            <a:r>
              <a:rPr lang="en-US" altLang="ja-JP" sz="1000" dirty="0" smtClean="0">
                <a:latin typeface="HG丸ｺﾞｼｯｸM-PRO" pitchFamily="50" charset="-128"/>
                <a:ea typeface="HG丸ｺﾞｼｯｸM-PRO" pitchFamily="50" charset="-128"/>
              </a:rPr>
              <a:t>TEL: 03-3481-8242( NITE</a:t>
            </a:r>
            <a:r>
              <a:rPr lang="ja-JP" altLang="en-US" sz="1000" dirty="0" smtClean="0">
                <a:latin typeface="HG丸ｺﾞｼｯｸM-PRO" pitchFamily="50" charset="-128"/>
                <a:ea typeface="HG丸ｺﾞｼｯｸM-PRO" pitchFamily="50" charset="-128"/>
              </a:rPr>
              <a:t>認定ｾﾝﾀｰ内 </a:t>
            </a:r>
            <a:r>
              <a:rPr lang="en-US" altLang="ja-JP" sz="1000" dirty="0" smtClean="0">
                <a:latin typeface="HG丸ｺﾞｼｯｸM-PRO" pitchFamily="50" charset="-128"/>
                <a:ea typeface="HG丸ｺﾞｼｯｸM-PRO" pitchFamily="50" charset="-128"/>
              </a:rPr>
              <a:t>)</a:t>
            </a:r>
            <a:endParaRPr lang="en-US" altLang="ja-JP" sz="1000" dirty="0" smtClean="0">
              <a:latin typeface="HG丸ｺﾞｼｯｸM-PRO" pitchFamily="50" charset="-128"/>
              <a:ea typeface="HG丸ｺﾞｼｯｸM-PRO" pitchFamily="50" charset="-128"/>
              <a:hlinkClick r:id="rId3"/>
            </a:endParaRPr>
          </a:p>
          <a:p>
            <a:r>
              <a:rPr lang="ja-JP" altLang="en-US" sz="1000" dirty="0" smtClean="0">
                <a:latin typeface="HG丸ｺﾞｼｯｸM-PRO" pitchFamily="50" charset="-128"/>
                <a:ea typeface="HG丸ｺﾞｼｯｸM-PRO" pitchFamily="50" charset="-128"/>
              </a:rPr>
              <a:t>　　　　　　・</a:t>
            </a:r>
            <a:r>
              <a:rPr lang="en-US" altLang="ja-JP" sz="1000" dirty="0" smtClean="0">
                <a:latin typeface="HG丸ｺﾞｼｯｸM-PRO" pitchFamily="50" charset="-128"/>
                <a:ea typeface="HG丸ｺﾞｼｯｸM-PRO" pitchFamily="50" charset="-128"/>
              </a:rPr>
              <a:t>E-mail: JCSSevent@nite.go.jp</a:t>
            </a:r>
          </a:p>
          <a:p>
            <a:r>
              <a:rPr lang="ja-JP" altLang="en-US" sz="1000" dirty="0" smtClean="0">
                <a:latin typeface="HG丸ｺﾞｼｯｸM-PRO" pitchFamily="50" charset="-128"/>
                <a:ea typeface="HG丸ｺﾞｼｯｸM-PRO" pitchFamily="50" charset="-128"/>
              </a:rPr>
              <a:t>　　　　　　・</a:t>
            </a:r>
            <a:r>
              <a:rPr lang="en-US" altLang="ja-JP" sz="800" dirty="0" smtClean="0">
                <a:latin typeface="HG丸ｺﾞｼｯｸM-PRO" pitchFamily="50" charset="-128"/>
                <a:ea typeface="HG丸ｺﾞｼｯｸM-PRO" pitchFamily="50" charset="-128"/>
              </a:rPr>
              <a:t>URL:http://</a:t>
            </a:r>
            <a:r>
              <a:rPr lang="en-US" altLang="ja-JP" sz="800" dirty="0" err="1" smtClean="0">
                <a:latin typeface="HG丸ｺﾞｼｯｸM-PRO" pitchFamily="50" charset="-128"/>
                <a:ea typeface="HG丸ｺﾞｼｯｸM-PRO" pitchFamily="50" charset="-128"/>
              </a:rPr>
              <a:t>www.iajapan.nite.go.jp</a:t>
            </a:r>
            <a:r>
              <a:rPr lang="en-US" altLang="ja-JP" sz="800" dirty="0" smtClean="0">
                <a:latin typeface="HG丸ｺﾞｼｯｸM-PRO" pitchFamily="50" charset="-128"/>
                <a:ea typeface="HG丸ｺﾞｼｯｸM-PRO" pitchFamily="50" charset="-128"/>
              </a:rPr>
              <a:t>/</a:t>
            </a:r>
            <a:r>
              <a:rPr lang="en-US" altLang="ja-JP" sz="800" dirty="0" err="1" smtClean="0">
                <a:latin typeface="HG丸ｺﾞｼｯｸM-PRO" pitchFamily="50" charset="-128"/>
                <a:ea typeface="HG丸ｺﾞｼｯｸM-PRO" pitchFamily="50" charset="-128"/>
              </a:rPr>
              <a:t>jcss</a:t>
            </a:r>
            <a:r>
              <a:rPr lang="en-US" altLang="ja-JP" sz="800" dirty="0" smtClean="0">
                <a:latin typeface="HG丸ｺﾞｼｯｸM-PRO" pitchFamily="50" charset="-128"/>
                <a:ea typeface="HG丸ｺﾞｼｯｸM-PRO" pitchFamily="50" charset="-128"/>
              </a:rPr>
              <a:t>/</a:t>
            </a:r>
            <a:r>
              <a:rPr lang="en-US" altLang="ja-JP" sz="800" dirty="0" err="1" smtClean="0">
                <a:latin typeface="HG丸ｺﾞｼｯｸM-PRO" pitchFamily="50" charset="-128"/>
                <a:ea typeface="HG丸ｺﾞｼｯｸM-PRO" pitchFamily="50" charset="-128"/>
              </a:rPr>
              <a:t>index.html</a:t>
            </a:r>
            <a:endParaRPr lang="en-US" altLang="ja-JP" sz="800" dirty="0" smtClean="0">
              <a:latin typeface="HG丸ｺﾞｼｯｸM-PRO" pitchFamily="50" charset="-128"/>
              <a:ea typeface="HG丸ｺﾞｼｯｸM-PRO" pitchFamily="50" charset="-128"/>
            </a:endParaRPr>
          </a:p>
          <a:p>
            <a:r>
              <a:rPr kumimoji="1" lang="ja-JP" altLang="en-US" sz="1000" dirty="0" smtClean="0">
                <a:latin typeface="HG丸ｺﾞｼｯｸM-PRO" pitchFamily="50" charset="-128"/>
                <a:ea typeface="HG丸ｺﾞｼｯｸM-PRO" pitchFamily="50" charset="-128"/>
              </a:rPr>
              <a:t>　　　　　　</a:t>
            </a:r>
            <a:endParaRPr lang="en-US" altLang="ja-JP" sz="800" dirty="0" smtClean="0">
              <a:latin typeface="HG丸ｺﾞｼｯｸM-PRO" pitchFamily="50" charset="-128"/>
              <a:ea typeface="HG丸ｺﾞｼｯｸM-PRO" pitchFamily="50" charset="-128"/>
            </a:endParaRPr>
          </a:p>
        </p:txBody>
      </p:sp>
      <p:sp>
        <p:nvSpPr>
          <p:cNvPr id="13" name="テキスト ボックス 12"/>
          <p:cNvSpPr txBox="1"/>
          <p:nvPr/>
        </p:nvSpPr>
        <p:spPr>
          <a:xfrm>
            <a:off x="3068960" y="57795"/>
            <a:ext cx="3456384" cy="938719"/>
          </a:xfrm>
          <a:prstGeom prst="rect">
            <a:avLst/>
          </a:prstGeom>
          <a:noFill/>
        </p:spPr>
        <p:txBody>
          <a:bodyPr wrap="square" rtlCol="0">
            <a:spAutoFit/>
          </a:bodyPr>
          <a:lstStyle/>
          <a:p>
            <a:pPr algn="ctr"/>
            <a:r>
              <a:rPr lang="ja-JP" altLang="en-US" b="1" dirty="0" smtClean="0">
                <a:solidFill>
                  <a:srgbClr val="FF0000"/>
                </a:solidFill>
                <a:effectLst>
                  <a:outerShdw blurRad="38100" dist="38100" dir="2700000" algn="tl">
                    <a:srgbClr val="000000">
                      <a:alpha val="43137"/>
                    </a:srgbClr>
                  </a:outerShdw>
                </a:effectLst>
                <a:latin typeface="HG丸ｺﾞｼｯｸM-PRO" pitchFamily="50" charset="-128"/>
                <a:ea typeface="HG丸ｺﾞｼｯｸM-PRO" pitchFamily="50" charset="-128"/>
              </a:rPr>
              <a:t>ホームページより</a:t>
            </a:r>
            <a:endParaRPr lang="en-US" altLang="ja-JP" b="1" dirty="0" smtClean="0">
              <a:solidFill>
                <a:srgbClr val="FF0000"/>
              </a:solidFill>
              <a:effectLst>
                <a:outerShdw blurRad="38100" dist="38100" dir="2700000" algn="tl">
                  <a:srgbClr val="000000">
                    <a:alpha val="43137"/>
                  </a:srgbClr>
                </a:outerShdw>
              </a:effectLst>
              <a:latin typeface="HG丸ｺﾞｼｯｸM-PRO" pitchFamily="50" charset="-128"/>
              <a:ea typeface="HG丸ｺﾞｼｯｸM-PRO" pitchFamily="50" charset="-128"/>
            </a:endParaRPr>
          </a:p>
          <a:p>
            <a:pPr algn="ctr"/>
            <a:r>
              <a:rPr lang="ja-JP" altLang="en-US" b="1" dirty="0" smtClean="0">
                <a:solidFill>
                  <a:srgbClr val="FF0000"/>
                </a:solidFill>
                <a:effectLst>
                  <a:outerShdw blurRad="38100" dist="38100" dir="2700000" algn="tl">
                    <a:srgbClr val="000000">
                      <a:alpha val="43137"/>
                    </a:srgbClr>
                  </a:outerShdw>
                </a:effectLst>
                <a:latin typeface="HG丸ｺﾞｼｯｸM-PRO" pitchFamily="50" charset="-128"/>
                <a:ea typeface="HG丸ｺﾞｼｯｸM-PRO" pitchFamily="50" charset="-128"/>
              </a:rPr>
              <a:t>参加申込受付中！！</a:t>
            </a:r>
            <a:endParaRPr lang="en-US" altLang="ja-JP" b="1" dirty="0" smtClean="0">
              <a:solidFill>
                <a:srgbClr val="FF0000"/>
              </a:solidFill>
              <a:effectLst>
                <a:outerShdw blurRad="38100" dist="38100" dir="2700000" algn="tl">
                  <a:srgbClr val="000000">
                    <a:alpha val="43137"/>
                  </a:srgbClr>
                </a:outerShdw>
              </a:effectLst>
              <a:latin typeface="HG丸ｺﾞｼｯｸM-PRO" pitchFamily="50" charset="-128"/>
              <a:ea typeface="HG丸ｺﾞｼｯｸM-PRO" pitchFamily="50" charset="-128"/>
            </a:endParaRPr>
          </a:p>
          <a:p>
            <a:pPr algn="ctr"/>
            <a:r>
              <a:rPr lang="en-US" altLang="ja-JP" sz="1100" b="1" dirty="0" smtClean="0">
                <a:latin typeface="HG丸ｺﾞｼｯｸM-PRO" pitchFamily="50" charset="-128"/>
                <a:ea typeface="HG丸ｺﾞｼｯｸM-PRO" pitchFamily="50" charset="-128"/>
              </a:rPr>
              <a:t>http://www.nittsu-ryoko.co.jp/event/jcss_20/</a:t>
            </a:r>
          </a:p>
          <a:p>
            <a:pPr algn="ctr"/>
            <a:r>
              <a:rPr lang="ja-JP" altLang="en-US" sz="800" dirty="0" smtClean="0">
                <a:latin typeface="HG丸ｺﾞｼｯｸM-PRO" pitchFamily="50" charset="-128"/>
                <a:ea typeface="HG丸ｺﾞｼｯｸM-PRO" pitchFamily="50" charset="-128"/>
              </a:rPr>
              <a:t>（</a:t>
            </a:r>
            <a:r>
              <a:rPr lang="en-US" altLang="ja-JP" sz="800" dirty="0" smtClean="0">
                <a:latin typeface="HG丸ｺﾞｼｯｸM-PRO" pitchFamily="50" charset="-128"/>
                <a:ea typeface="HG丸ｺﾞｼｯｸM-PRO" pitchFamily="50" charset="-128"/>
              </a:rPr>
              <a:t>※</a:t>
            </a:r>
            <a:r>
              <a:rPr lang="ja-JP" altLang="en-US" sz="800" dirty="0" smtClean="0">
                <a:latin typeface="HG丸ｺﾞｼｯｸM-PRO" pitchFamily="50" charset="-128"/>
                <a:ea typeface="HG丸ｺﾞｼｯｸM-PRO" pitchFamily="50" charset="-128"/>
              </a:rPr>
              <a:t>外部サイトを利用しています。）</a:t>
            </a:r>
            <a:endParaRPr lang="en-US" altLang="ja-JP" sz="800" dirty="0" smtClean="0">
              <a:latin typeface="HG丸ｺﾞｼｯｸM-PRO" pitchFamily="50" charset="-128"/>
              <a:ea typeface="HG丸ｺﾞｼｯｸM-PRO" pitchFamily="50" charset="-128"/>
            </a:endParaRPr>
          </a:p>
        </p:txBody>
      </p:sp>
      <p:pic>
        <p:nvPicPr>
          <p:cNvPr id="1026" name="Picture 2"/>
          <p:cNvPicPr>
            <a:picLocks noChangeAspect="1" noChangeArrowheads="1"/>
          </p:cNvPicPr>
          <p:nvPr/>
        </p:nvPicPr>
        <p:blipFill>
          <a:blip r:embed="rId4" cstate="print"/>
          <a:srcRect/>
          <a:stretch>
            <a:fillRect/>
          </a:stretch>
        </p:blipFill>
        <p:spPr bwMode="auto">
          <a:xfrm>
            <a:off x="260648" y="8066171"/>
            <a:ext cx="792088" cy="682294"/>
          </a:xfrm>
          <a:prstGeom prst="rect">
            <a:avLst/>
          </a:prstGeom>
          <a:noFill/>
          <a:ln w="9525">
            <a:noFill/>
            <a:miter lim="800000"/>
            <a:headEnd/>
            <a:tailEnd/>
          </a:ln>
        </p:spPr>
      </p:pic>
      <p:pic>
        <p:nvPicPr>
          <p:cNvPr id="15362" name="Picture 2"/>
          <p:cNvPicPr>
            <a:picLocks noChangeAspect="1" noChangeArrowheads="1"/>
          </p:cNvPicPr>
          <p:nvPr/>
        </p:nvPicPr>
        <p:blipFill>
          <a:blip r:embed="rId5" cstate="print"/>
          <a:srcRect/>
          <a:stretch>
            <a:fillRect/>
          </a:stretch>
        </p:blipFill>
        <p:spPr bwMode="auto">
          <a:xfrm>
            <a:off x="4156323" y="6645374"/>
            <a:ext cx="2513037" cy="2483768"/>
          </a:xfrm>
          <a:prstGeom prst="rect">
            <a:avLst/>
          </a:prstGeom>
          <a:noFill/>
          <a:ln w="9525">
            <a:noFill/>
            <a:miter lim="800000"/>
            <a:headEnd/>
            <a:tailEnd/>
          </a:ln>
        </p:spPr>
      </p:pic>
      <p:sp>
        <p:nvSpPr>
          <p:cNvPr id="10" name="角丸四角形吹き出し 9"/>
          <p:cNvSpPr/>
          <p:nvPr/>
        </p:nvSpPr>
        <p:spPr>
          <a:xfrm>
            <a:off x="188640" y="6660232"/>
            <a:ext cx="3744416" cy="1080120"/>
          </a:xfrm>
          <a:prstGeom prst="wedgeRoundRectCallout">
            <a:avLst>
              <a:gd name="adj1" fmla="val 87972"/>
              <a:gd name="adj2" fmla="val 75770"/>
              <a:gd name="adj3" fmla="val 16667"/>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7" name="テキスト ボックス 6"/>
          <p:cNvSpPr txBox="1"/>
          <p:nvPr/>
        </p:nvSpPr>
        <p:spPr>
          <a:xfrm>
            <a:off x="188640" y="6660232"/>
            <a:ext cx="3816424" cy="1169551"/>
          </a:xfrm>
          <a:prstGeom prst="rect">
            <a:avLst/>
          </a:prstGeom>
          <a:noFill/>
        </p:spPr>
        <p:txBody>
          <a:bodyPr wrap="square" rtlCol="0">
            <a:spAutoFit/>
          </a:bodyPr>
          <a:lstStyle/>
          <a:p>
            <a:r>
              <a:rPr kumimoji="1" lang="en-US" altLang="ja-JP" sz="1000" dirty="0" smtClean="0">
                <a:latin typeface="HG丸ｺﾞｼｯｸM-PRO" pitchFamily="50" charset="-128"/>
                <a:ea typeface="HG丸ｺﾞｼｯｸM-PRO" pitchFamily="50" charset="-128"/>
              </a:rPr>
              <a:t>【</a:t>
            </a:r>
            <a:r>
              <a:rPr kumimoji="1" lang="ja-JP" altLang="en-US" sz="1000" dirty="0" smtClean="0">
                <a:latin typeface="HG丸ｺﾞｼｯｸM-PRO" pitchFamily="50" charset="-128"/>
                <a:ea typeface="HG丸ｺﾞｼｯｸM-PRO" pitchFamily="50" charset="-128"/>
              </a:rPr>
              <a:t>イイノホールへのアクセス</a:t>
            </a:r>
            <a:r>
              <a:rPr kumimoji="1" lang="en-US" altLang="ja-JP" sz="1000" dirty="0" smtClean="0">
                <a:latin typeface="HG丸ｺﾞｼｯｸM-PRO" pitchFamily="50" charset="-128"/>
                <a:ea typeface="HG丸ｺﾞｼｯｸM-PRO" pitchFamily="50" charset="-128"/>
              </a:rPr>
              <a:t>】</a:t>
            </a:r>
          </a:p>
          <a:p>
            <a:r>
              <a:rPr lang="ja-JP" altLang="en-US" sz="1000" dirty="0" smtClean="0">
                <a:latin typeface="HG丸ｺﾞｼｯｸM-PRO" pitchFamily="50" charset="-128"/>
                <a:ea typeface="HG丸ｺﾞｼｯｸM-PRO" pitchFamily="50" charset="-128"/>
              </a:rPr>
              <a:t>東京都千代田区内幸町２－１－１</a:t>
            </a:r>
          </a:p>
          <a:p>
            <a:r>
              <a:rPr lang="ja-JP" altLang="en-US" sz="1000" dirty="0" smtClean="0">
                <a:latin typeface="HG丸ｺﾞｼｯｸM-PRO" pitchFamily="50" charset="-128"/>
                <a:ea typeface="HG丸ｺﾞｼｯｸM-PRO" pitchFamily="50" charset="-128"/>
              </a:rPr>
              <a:t>◆東京メトロ 丸の内線・日比谷線・千代田線 「霞ヶ関」駅 </a:t>
            </a:r>
            <a:r>
              <a:rPr lang="en-US" altLang="ja-JP" sz="1000" dirty="0" smtClean="0">
                <a:latin typeface="HG丸ｺﾞｼｯｸM-PRO" pitchFamily="50" charset="-128"/>
                <a:ea typeface="HG丸ｺﾞｼｯｸM-PRO" pitchFamily="50" charset="-128"/>
              </a:rPr>
              <a:t>C3</a:t>
            </a:r>
            <a:r>
              <a:rPr lang="ja-JP" altLang="en-US" sz="1000" dirty="0" smtClean="0">
                <a:latin typeface="HG丸ｺﾞｼｯｸM-PRO" pitchFamily="50" charset="-128"/>
                <a:ea typeface="HG丸ｺﾞｼｯｸM-PRO" pitchFamily="50" charset="-128"/>
              </a:rPr>
              <a:t>出口から徒歩</a:t>
            </a:r>
            <a:r>
              <a:rPr lang="en-US" altLang="ja-JP" sz="1000" dirty="0" smtClean="0">
                <a:latin typeface="HG丸ｺﾞｼｯｸM-PRO" pitchFamily="50" charset="-128"/>
                <a:ea typeface="HG丸ｺﾞｼｯｸM-PRO" pitchFamily="50" charset="-128"/>
              </a:rPr>
              <a:t>1</a:t>
            </a:r>
            <a:r>
              <a:rPr lang="ja-JP" altLang="en-US" sz="1000" dirty="0" smtClean="0">
                <a:latin typeface="HG丸ｺﾞｼｯｸM-PRO" pitchFamily="50" charset="-128"/>
                <a:ea typeface="HG丸ｺﾞｼｯｸM-PRO" pitchFamily="50" charset="-128"/>
              </a:rPr>
              <a:t>分　</a:t>
            </a:r>
            <a:endParaRPr lang="en-US" altLang="ja-JP" sz="1000" dirty="0" smtClean="0">
              <a:latin typeface="HG丸ｺﾞｼｯｸM-PRO" pitchFamily="50" charset="-128"/>
              <a:ea typeface="HG丸ｺﾞｼｯｸM-PRO" pitchFamily="50" charset="-128"/>
            </a:endParaRPr>
          </a:p>
          <a:p>
            <a:r>
              <a:rPr lang="ja-JP" altLang="en-US" sz="1000" dirty="0" smtClean="0">
                <a:latin typeface="HG丸ｺﾞｼｯｸM-PRO" pitchFamily="50" charset="-128"/>
                <a:ea typeface="HG丸ｺﾞｼｯｸM-PRO" pitchFamily="50" charset="-128"/>
              </a:rPr>
              <a:t>◆東京メトロ 銀座線 「虎ノ門」駅 </a:t>
            </a:r>
            <a:r>
              <a:rPr lang="en-US" altLang="ja-JP" sz="1000" dirty="0" smtClean="0">
                <a:latin typeface="HG丸ｺﾞｼｯｸM-PRO" pitchFamily="50" charset="-128"/>
                <a:ea typeface="HG丸ｺﾞｼｯｸM-PRO" pitchFamily="50" charset="-128"/>
              </a:rPr>
              <a:t>9</a:t>
            </a:r>
            <a:r>
              <a:rPr lang="ja-JP" altLang="en-US" sz="1000" dirty="0" smtClean="0">
                <a:latin typeface="HG丸ｺﾞｼｯｸM-PRO" pitchFamily="50" charset="-128"/>
                <a:ea typeface="HG丸ｺﾞｼｯｸM-PRO" pitchFamily="50" charset="-128"/>
              </a:rPr>
              <a:t>番出口徒歩</a:t>
            </a:r>
            <a:r>
              <a:rPr lang="en-US" altLang="ja-JP" sz="1000" dirty="0" smtClean="0">
                <a:latin typeface="HG丸ｺﾞｼｯｸM-PRO" pitchFamily="50" charset="-128"/>
                <a:ea typeface="HG丸ｺﾞｼｯｸM-PRO" pitchFamily="50" charset="-128"/>
              </a:rPr>
              <a:t>3</a:t>
            </a:r>
            <a:r>
              <a:rPr lang="ja-JP" altLang="en-US" sz="1000" dirty="0" smtClean="0">
                <a:latin typeface="HG丸ｺﾞｼｯｸM-PRO" pitchFamily="50" charset="-128"/>
                <a:ea typeface="HG丸ｺﾞｼｯｸM-PRO" pitchFamily="50" charset="-128"/>
              </a:rPr>
              <a:t>分　</a:t>
            </a:r>
            <a:endParaRPr lang="en-US" altLang="ja-JP" sz="1000" dirty="0" smtClean="0">
              <a:latin typeface="HG丸ｺﾞｼｯｸM-PRO" pitchFamily="50" charset="-128"/>
              <a:ea typeface="HG丸ｺﾞｼｯｸM-PRO" pitchFamily="50" charset="-128"/>
            </a:endParaRPr>
          </a:p>
          <a:p>
            <a:r>
              <a:rPr lang="ja-JP" altLang="en-US" sz="1000" dirty="0" smtClean="0">
                <a:latin typeface="HG丸ｺﾞｼｯｸM-PRO" pitchFamily="50" charset="-128"/>
                <a:ea typeface="HG丸ｺﾞｼｯｸM-PRO" pitchFamily="50" charset="-128"/>
              </a:rPr>
              <a:t>◆東京メトロ 有楽町線 「桜田門」駅 </a:t>
            </a:r>
            <a:r>
              <a:rPr lang="en-US" altLang="ja-JP" sz="1000" dirty="0" smtClean="0">
                <a:latin typeface="HG丸ｺﾞｼｯｸM-PRO" pitchFamily="50" charset="-128"/>
                <a:ea typeface="HG丸ｺﾞｼｯｸM-PRO" pitchFamily="50" charset="-128"/>
              </a:rPr>
              <a:t>4</a:t>
            </a:r>
            <a:r>
              <a:rPr lang="ja-JP" altLang="en-US" sz="1000" dirty="0" smtClean="0">
                <a:latin typeface="HG丸ｺﾞｼｯｸM-PRO" pitchFamily="50" charset="-128"/>
                <a:ea typeface="HG丸ｺﾞｼｯｸM-PRO" pitchFamily="50" charset="-128"/>
              </a:rPr>
              <a:t>番出口徒歩</a:t>
            </a:r>
            <a:r>
              <a:rPr lang="en-US" altLang="ja-JP" sz="1000" dirty="0" smtClean="0">
                <a:latin typeface="HG丸ｺﾞｼｯｸM-PRO" pitchFamily="50" charset="-128"/>
                <a:ea typeface="HG丸ｺﾞｼｯｸM-PRO" pitchFamily="50" charset="-128"/>
              </a:rPr>
              <a:t>10</a:t>
            </a:r>
            <a:r>
              <a:rPr lang="ja-JP" altLang="en-US" sz="1000" dirty="0" smtClean="0">
                <a:latin typeface="HG丸ｺﾞｼｯｸM-PRO" pitchFamily="50" charset="-128"/>
                <a:ea typeface="HG丸ｺﾞｼｯｸM-PRO" pitchFamily="50" charset="-128"/>
              </a:rPr>
              <a:t>分</a:t>
            </a:r>
          </a:p>
          <a:p>
            <a:endParaRPr kumimoji="1" lang="ja-JP" altLang="en-US" sz="1000" dirty="0">
              <a:latin typeface="HG丸ｺﾞｼｯｸM-PRO" pitchFamily="50" charset="-128"/>
              <a:ea typeface="HG丸ｺﾞｼｯｸM-PRO" pitchFamily="50" charset="-128"/>
            </a:endParaRPr>
          </a:p>
        </p:txBody>
      </p:sp>
      <p:pic>
        <p:nvPicPr>
          <p:cNvPr id="2" name="Picture 2" descr="N:\mr_yasui.jpg"/>
          <p:cNvPicPr>
            <a:picLocks noChangeAspect="1" noChangeArrowheads="1"/>
          </p:cNvPicPr>
          <p:nvPr/>
        </p:nvPicPr>
        <p:blipFill>
          <a:blip r:embed="rId6" cstate="print"/>
          <a:srcRect/>
          <a:stretch>
            <a:fillRect/>
          </a:stretch>
        </p:blipFill>
        <p:spPr bwMode="auto">
          <a:xfrm>
            <a:off x="4005064" y="1015165"/>
            <a:ext cx="576064" cy="748523"/>
          </a:xfrm>
          <a:prstGeom prst="rect">
            <a:avLst/>
          </a:prstGeom>
          <a:noFill/>
        </p:spPr>
      </p:pic>
      <p:pic>
        <p:nvPicPr>
          <p:cNvPr id="5" name="Picture 2"/>
          <p:cNvPicPr>
            <a:picLocks noChangeAspect="1" noChangeArrowheads="1"/>
          </p:cNvPicPr>
          <p:nvPr/>
        </p:nvPicPr>
        <p:blipFill>
          <a:blip r:embed="rId7" cstate="print"/>
          <a:srcRect/>
          <a:stretch>
            <a:fillRect/>
          </a:stretch>
        </p:blipFill>
        <p:spPr bwMode="auto">
          <a:xfrm>
            <a:off x="5085184" y="1835696"/>
            <a:ext cx="618031" cy="792088"/>
          </a:xfrm>
          <a:prstGeom prst="rect">
            <a:avLst/>
          </a:prstGeom>
          <a:noFill/>
          <a:ln w="9525">
            <a:noFill/>
            <a:miter lim="800000"/>
            <a:headEnd/>
            <a:tailEnd/>
          </a:ln>
        </p:spPr>
      </p:pic>
      <p:sp>
        <p:nvSpPr>
          <p:cNvPr id="21" name="円/楕円 20"/>
          <p:cNvSpPr/>
          <p:nvPr/>
        </p:nvSpPr>
        <p:spPr>
          <a:xfrm>
            <a:off x="5636865" y="1835696"/>
            <a:ext cx="864096" cy="720080"/>
          </a:xfrm>
          <a:prstGeom prst="ellipse">
            <a:avLst/>
          </a:prstGeom>
          <a:gradFill flip="none" rotWithShape="1">
            <a:gsLst>
              <a:gs pos="0">
                <a:srgbClr val="FF66CC">
                  <a:tint val="66000"/>
                  <a:satMod val="160000"/>
                </a:srgbClr>
              </a:gs>
              <a:gs pos="50000">
                <a:srgbClr val="FF66CC">
                  <a:tint val="44500"/>
                  <a:satMod val="160000"/>
                </a:srgbClr>
              </a:gs>
              <a:gs pos="100000">
                <a:srgbClr val="FF66CC">
                  <a:tint val="23500"/>
                  <a:satMod val="160000"/>
                </a:srgbClr>
              </a:gs>
            </a:gsLst>
            <a:path path="circle">
              <a:fillToRect l="100000" b="100000"/>
            </a:path>
            <a:tileRect t="-100000" r="-100000"/>
          </a:gradFill>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20" name="テキスト ボックス 19"/>
          <p:cNvSpPr txBox="1"/>
          <p:nvPr/>
        </p:nvSpPr>
        <p:spPr>
          <a:xfrm>
            <a:off x="5589240" y="1835696"/>
            <a:ext cx="1008112" cy="707886"/>
          </a:xfrm>
          <a:prstGeom prst="rect">
            <a:avLst/>
          </a:prstGeom>
          <a:noFill/>
        </p:spPr>
        <p:txBody>
          <a:bodyPr wrap="square" rtlCol="0">
            <a:spAutoFit/>
          </a:bodyPr>
          <a:lstStyle/>
          <a:p>
            <a:pPr algn="ctr"/>
            <a:r>
              <a:rPr lang="ja-JP" altLang="en-US" sz="800" b="1" dirty="0" smtClean="0">
                <a:latin typeface="HG丸ｺﾞｼｯｸM-PRO" pitchFamily="50" charset="-128"/>
                <a:ea typeface="HG丸ｺﾞｼｯｸM-PRO" pitchFamily="50" charset="-128"/>
              </a:rPr>
              <a:t>日経</a:t>
            </a:r>
            <a:endParaRPr lang="en-US" altLang="ja-JP" sz="800" b="1" dirty="0" smtClean="0">
              <a:latin typeface="HG丸ｺﾞｼｯｸM-PRO" pitchFamily="50" charset="-128"/>
              <a:ea typeface="HG丸ｺﾞｼｯｸM-PRO" pitchFamily="50" charset="-128"/>
            </a:endParaRPr>
          </a:p>
          <a:p>
            <a:pPr algn="ctr"/>
            <a:r>
              <a:rPr lang="ja-JP" altLang="en-US" sz="800" b="1" dirty="0" smtClean="0">
                <a:latin typeface="HG丸ｺﾞｼｯｸM-PRO" pitchFamily="50" charset="-128"/>
                <a:ea typeface="HG丸ｺﾞｼｯｸM-PRO" pitchFamily="50" charset="-128"/>
              </a:rPr>
              <a:t>ウーマン･オブ･ザ･イヤー</a:t>
            </a:r>
            <a:endParaRPr lang="en-US" altLang="ja-JP" sz="800" b="1" dirty="0" smtClean="0">
              <a:latin typeface="HG丸ｺﾞｼｯｸM-PRO" pitchFamily="50" charset="-128"/>
              <a:ea typeface="HG丸ｺﾞｼｯｸM-PRO" pitchFamily="50" charset="-128"/>
            </a:endParaRPr>
          </a:p>
          <a:p>
            <a:pPr algn="ctr"/>
            <a:r>
              <a:rPr lang="en-US" altLang="ja-JP" sz="800" b="1" dirty="0" smtClean="0">
                <a:latin typeface="HG丸ｺﾞｼｯｸM-PRO" pitchFamily="50" charset="-128"/>
                <a:ea typeface="HG丸ｺﾞｼｯｸM-PRO" pitchFamily="50" charset="-128"/>
              </a:rPr>
              <a:t>2013</a:t>
            </a:r>
          </a:p>
          <a:p>
            <a:pPr algn="ctr"/>
            <a:r>
              <a:rPr lang="ja-JP" altLang="en-US" sz="800" b="1" dirty="0" smtClean="0">
                <a:latin typeface="HG丸ｺﾞｼｯｸM-PRO" pitchFamily="50" charset="-128"/>
                <a:ea typeface="HG丸ｺﾞｼｯｸM-PRO" pitchFamily="50" charset="-128"/>
              </a:rPr>
              <a:t>大賞受賞！</a:t>
            </a:r>
          </a:p>
        </p:txBody>
      </p:sp>
      <p:pic>
        <p:nvPicPr>
          <p:cNvPr id="3" name="Picture 2"/>
          <p:cNvPicPr>
            <a:picLocks noChangeAspect="1" noChangeArrowheads="1"/>
          </p:cNvPicPr>
          <p:nvPr/>
        </p:nvPicPr>
        <p:blipFill>
          <a:blip r:embed="rId8" cstate="print"/>
          <a:srcRect/>
          <a:stretch>
            <a:fillRect/>
          </a:stretch>
        </p:blipFill>
        <p:spPr bwMode="auto">
          <a:xfrm>
            <a:off x="5517232" y="5364088"/>
            <a:ext cx="648072" cy="648072"/>
          </a:xfrm>
          <a:prstGeom prst="rect">
            <a:avLst/>
          </a:prstGeom>
          <a:noFill/>
          <a:ln w="9525">
            <a:noFill/>
            <a:miter lim="800000"/>
            <a:headEnd/>
            <a:tailEnd/>
          </a:ln>
        </p:spPr>
      </p:pic>
      <p:pic>
        <p:nvPicPr>
          <p:cNvPr id="18" name="Picture 2"/>
          <p:cNvPicPr>
            <a:picLocks noChangeAspect="1" noChangeArrowheads="1"/>
          </p:cNvPicPr>
          <p:nvPr/>
        </p:nvPicPr>
        <p:blipFill rotWithShape="1">
          <a:blip r:embed="rId9" cstate="print">
            <a:extLst>
              <a:ext uri="{28A0092B-C50C-407E-A947-70E740481C1C}">
                <a14:useLocalDpi xmlns="" xmlns:a14="http://schemas.microsoft.com/office/drawing/2010/main" val="0"/>
              </a:ext>
            </a:extLst>
          </a:blip>
          <a:srcRect l="14045" t="19309" r="21381" b="-1"/>
          <a:stretch/>
        </p:blipFill>
        <p:spPr bwMode="auto">
          <a:xfrm>
            <a:off x="5949279" y="2771800"/>
            <a:ext cx="576065" cy="587176"/>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11" name="Picture 2"/>
          <p:cNvPicPr>
            <a:picLocks noChangeAspect="1" noChangeArrowheads="1"/>
          </p:cNvPicPr>
          <p:nvPr/>
        </p:nvPicPr>
        <p:blipFill>
          <a:blip r:embed="rId10" cstate="print"/>
          <a:srcRect/>
          <a:stretch>
            <a:fillRect/>
          </a:stretch>
        </p:blipFill>
        <p:spPr bwMode="auto">
          <a:xfrm>
            <a:off x="5085185" y="4430556"/>
            <a:ext cx="648072" cy="717508"/>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トラベル">
  <a:themeElements>
    <a:clrScheme name="トラベル">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トラベル">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トラベル">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1067</TotalTime>
  <Words>165</Words>
  <Application>Microsoft Office PowerPoint</Application>
  <PresentationFormat>画面に合わせる (4:3)</PresentationFormat>
  <Paragraphs>76</Paragraphs>
  <Slides>2</Slides>
  <Notes>1</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トラベル</vt:lpstr>
      <vt:lpstr>スライド 1</vt:lpstr>
      <vt:lpstr>スライド 2</vt:lpstr>
    </vt:vector>
  </TitlesOfParts>
  <Company>NITE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製品評価技術基盤機構</dc:creator>
  <cp:lastModifiedBy>製品評価技術基盤機構</cp:lastModifiedBy>
  <cp:revision>128</cp:revision>
  <dcterms:created xsi:type="dcterms:W3CDTF">2013-07-26T06:41:31Z</dcterms:created>
  <dcterms:modified xsi:type="dcterms:W3CDTF">2013-11-05T12:28:00Z</dcterms:modified>
</cp:coreProperties>
</file>